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0" r:id="rId2"/>
    <p:sldId id="304" r:id="rId3"/>
    <p:sldId id="277" r:id="rId4"/>
    <p:sldId id="337" r:id="rId5"/>
    <p:sldId id="302" r:id="rId6"/>
    <p:sldId id="303" r:id="rId7"/>
    <p:sldId id="334" r:id="rId8"/>
    <p:sldId id="333" r:id="rId9"/>
    <p:sldId id="331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57" r:id="rId19"/>
    <p:sldId id="347" r:id="rId20"/>
    <p:sldId id="349" r:id="rId21"/>
    <p:sldId id="353" r:id="rId22"/>
    <p:sldId id="358" r:id="rId23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94D63"/>
    <a:srgbClr val="67627F"/>
    <a:srgbClr val="FFFFFF"/>
    <a:srgbClr val="CFA5A9"/>
    <a:srgbClr val="9933FF"/>
    <a:srgbClr val="DAA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22" autoAdjust="0"/>
  </p:normalViewPr>
  <p:slideViewPr>
    <p:cSldViewPr>
      <p:cViewPr varScale="1">
        <p:scale>
          <a:sx n="93" d="100"/>
          <a:sy n="93" d="100"/>
        </p:scale>
        <p:origin x="-114" y="-222"/>
      </p:cViewPr>
      <p:guideLst>
        <p:guide orient="horz" pos="3974"/>
        <p:guide orient="horz" pos="164"/>
        <p:guide pos="385"/>
        <p:guide pos="542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8" cy="492840"/>
          </a:xfrm>
          <a:prstGeom prst="rect">
            <a:avLst/>
          </a:prstGeom>
        </p:spPr>
        <p:txBody>
          <a:bodyPr vert="horz" lIns="92231" tIns="46114" rIns="92231" bIns="461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8" cy="492840"/>
          </a:xfrm>
          <a:prstGeom prst="rect">
            <a:avLst/>
          </a:prstGeom>
        </p:spPr>
        <p:txBody>
          <a:bodyPr vert="horz" lIns="92231" tIns="46114" rIns="92231" bIns="46114" rtlCol="0"/>
          <a:lstStyle>
            <a:lvl1pPr algn="r">
              <a:defRPr sz="1200"/>
            </a:lvl1pPr>
          </a:lstStyle>
          <a:p>
            <a:fld id="{B3CF9E63-D0F8-4BC4-9DCC-84AC2AE6D1EA}" type="datetimeFigureOut">
              <a:rPr lang="fr-FR" smtClean="0"/>
              <a:t>19/02/2014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1" tIns="46114" rIns="92231" bIns="4611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8"/>
            <a:ext cx="5438140" cy="4435555"/>
          </a:xfrm>
          <a:prstGeom prst="rect">
            <a:avLst/>
          </a:prstGeom>
        </p:spPr>
        <p:txBody>
          <a:bodyPr vert="horz" lIns="92231" tIns="46114" rIns="92231" bIns="4611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41"/>
            <a:ext cx="2945658" cy="492840"/>
          </a:xfrm>
          <a:prstGeom prst="rect">
            <a:avLst/>
          </a:prstGeom>
        </p:spPr>
        <p:txBody>
          <a:bodyPr vert="horz" lIns="92231" tIns="46114" rIns="92231" bIns="461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362241"/>
            <a:ext cx="2945658" cy="492840"/>
          </a:xfrm>
          <a:prstGeom prst="rect">
            <a:avLst/>
          </a:prstGeom>
        </p:spPr>
        <p:txBody>
          <a:bodyPr vert="horz" lIns="92231" tIns="46114" rIns="92231" bIns="46114" rtlCol="0" anchor="b"/>
          <a:lstStyle>
            <a:lvl1pPr algn="r">
              <a:defRPr sz="1200"/>
            </a:lvl1pPr>
          </a:lstStyle>
          <a:p>
            <a:fld id="{51620718-8BED-43AA-9365-A12560140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90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20718-8BED-43AA-9365-A12560140E1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95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20718-8BED-43AA-9365-A12560140E1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93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20718-8BED-43AA-9365-A12560140E13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20718-8BED-43AA-9365-A12560140E13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20718-8BED-43AA-9365-A12560140E13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ICF NOVEDIS / DDP-DC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4CF4-A65A-4AC5-B986-5C4DF50A3338}" type="datetime1">
              <a:rPr lang="fr-FR" smtClean="0"/>
              <a:t>19/02/2014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ICF NOVEDIS / DDP-DC / BV-AM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4903-2592-45E1-BFB0-B771DE318157}" type="datetime1">
              <a:rPr lang="fr-FR" smtClean="0"/>
              <a:t>19/02/2014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ICF NOVEDIS / DDP-DC / BV-AM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ICF NOVEDIS / DDP-DC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0C0E-66D2-472F-8B06-BF934CC5BB45}" type="datetime1">
              <a:rPr lang="fr-FR" smtClean="0"/>
              <a:t>19/02/2014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ICF NOVEDIS / DDP-DC / BV-AM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1B82-B836-48D3-A016-046059DFC739}" type="datetime1">
              <a:rPr lang="fr-FR" smtClean="0"/>
              <a:t>19/02/2014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ICF NOVEDIS / DDP-DC / BV-AM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DAF-2EA5-4D5E-BA38-5339003C2EA4}" type="datetime1">
              <a:rPr lang="fr-FR" smtClean="0"/>
              <a:t>19/02/2014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ICF NOVEDIS / DDP-DC / BV-AM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4AB-BADF-4FAF-A35D-EEC54836D334}" type="datetime1">
              <a:rPr lang="fr-FR" smtClean="0"/>
              <a:t>19/02/2014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ICF NOVEDIS / DDP-DC / BV-AM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ICF NOVEDIS / DDP-DC / BV-AM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2E17-57DF-4969-B0DC-FFD1858D4C1C}" type="datetime1">
              <a:rPr lang="fr-FR" smtClean="0"/>
              <a:t>19/02/2014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ICF NOVEDIS / DDP-DC / BV-AM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A3E1-03E1-4306-9192-7874F94A1FF5}" type="datetime1">
              <a:rPr lang="fr-FR" smtClean="0"/>
              <a:t>19/02/2014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ICF NOVEDIS / DDP-DC / BV-AM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FDBF66D-AE39-4AF9-8A6A-A027054BF5D6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ICF NOVEDIS / DDP-DC / BV-AM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6743C6B-3963-40A5-AF21-AD937A8F5799}" type="datetime1">
              <a:rPr lang="fr-FR" smtClean="0"/>
              <a:t>19/02/2014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COMMUNICATION\Com Reha\Paris - Cotentin-Falguiere\Reunion_Locataires_Avril_2012\vue_orie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5972"/>
            <a:ext cx="8460432" cy="543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FDBF66D-AE39-4AF9-8A6A-A027054BF5D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2123728" y="607811"/>
            <a:ext cx="586160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3400" b="1" dirty="0" smtClean="0">
                <a:solidFill>
                  <a:srgbClr val="C00000"/>
                </a:solidFill>
              </a:rPr>
              <a:t>Le programme de réhabilitation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89" y="0"/>
            <a:ext cx="1937293" cy="125414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4437112"/>
            <a:ext cx="8460432" cy="144016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8607" y="4864804"/>
            <a:ext cx="5639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b="1" dirty="0" smtClean="0">
                <a:solidFill>
                  <a:srgbClr val="63BEE1"/>
                </a:solidFill>
              </a:rPr>
              <a:t>&gt;&gt;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>
                <a:solidFill>
                  <a:schemeClr val="bg1"/>
                </a:solidFill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</a:rPr>
              <a:t>ésidence Cotentin-Falguière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557282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Lundi 16 avril 2012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868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20017" y="1241064"/>
            <a:ext cx="7603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  <a:tabLst>
                <a:tab pos="715963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Les cours communes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55576" y="5486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Les espaces extérieurs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1651820"/>
            <a:ext cx="31801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 smtClean="0"/>
              <a:t>Recomposition des espaces verts</a:t>
            </a:r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 smtClean="0"/>
              <a:t>Réaménagement du stationnement pour cycles</a:t>
            </a:r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 smtClean="0"/>
              <a:t>Garages 2 roues avec toiture végétalisée, sécurisation de la terrasse</a:t>
            </a:r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 smtClean="0"/>
              <a:t>Transparence et pénétration de la lumière aux rez-de-chaussée (portails ajourés)</a:t>
            </a:r>
            <a:endParaRPr lang="fr-FR" sz="1600" dirty="0"/>
          </a:p>
        </p:txBody>
      </p:sp>
      <p:pic>
        <p:nvPicPr>
          <p:cNvPr id="16" name="Content Placeholder 7" descr="Pers_Cour_Falguièr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2891" y="1311981"/>
            <a:ext cx="4743919" cy="3788220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9"/>
          <a:stretch/>
        </p:blipFill>
        <p:spPr bwMode="auto">
          <a:xfrm>
            <a:off x="1187624" y="4869160"/>
            <a:ext cx="2098622" cy="1762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35385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78716"/>
            <a:ext cx="17478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5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20017" y="1241064"/>
            <a:ext cx="7603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  <a:tabLst>
                <a:tab pos="715963" algn="l"/>
              </a:tabLst>
            </a:pPr>
            <a:r>
              <a:rPr lang="fr-FR" b="1" dirty="0">
                <a:solidFill>
                  <a:prstClr val="black"/>
                </a:solidFill>
              </a:rPr>
              <a:t>Le stationnement côté </a:t>
            </a:r>
            <a:r>
              <a:rPr lang="fr-FR" b="1" dirty="0" smtClean="0">
                <a:solidFill>
                  <a:prstClr val="black"/>
                </a:solidFill>
              </a:rPr>
              <a:t>cour Falguière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55576" y="5486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Les espaces extérieurs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3635896" y="1916832"/>
            <a:ext cx="4464670" cy="4160564"/>
            <a:chOff x="3761180" y="606896"/>
            <a:chExt cx="5258253" cy="4937241"/>
          </a:xfrm>
        </p:grpSpPr>
        <p:pic>
          <p:nvPicPr>
            <p:cNvPr id="14" name="Picture 8" descr="Cours_Falguière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8" t="1828" r="8635" b="9976"/>
            <a:stretch/>
          </p:blipFill>
          <p:spPr bwMode="auto">
            <a:xfrm>
              <a:off x="3761180" y="606896"/>
              <a:ext cx="5258253" cy="493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ZoneTexte 1"/>
            <p:cNvSpPr txBox="1">
              <a:spLocks noChangeArrowheads="1"/>
            </p:cNvSpPr>
            <p:nvPr/>
          </p:nvSpPr>
          <p:spPr bwMode="auto">
            <a:xfrm>
              <a:off x="4651498" y="1519204"/>
              <a:ext cx="2756393" cy="36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 b="1" dirty="0">
                  <a:latin typeface="+mn-lt"/>
                </a:rPr>
                <a:t>Abris </a:t>
              </a:r>
              <a:r>
                <a:rPr lang="fr-FR" sz="1400" b="1" dirty="0" smtClean="0">
                  <a:latin typeface="+mn-lt"/>
                </a:rPr>
                <a:t>vélo </a:t>
              </a:r>
              <a:r>
                <a:rPr lang="fr-FR" sz="1400" b="1" dirty="0">
                  <a:latin typeface="+mn-lt"/>
                </a:rPr>
                <a:t>18 </a:t>
              </a:r>
              <a:r>
                <a:rPr lang="fr-FR" sz="1400" b="1" dirty="0" smtClean="0">
                  <a:latin typeface="+mn-lt"/>
                </a:rPr>
                <a:t>places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467545" y="1833048"/>
            <a:ext cx="3240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dirty="0" smtClean="0"/>
              <a:t>Installation d’un abris vélo en bois de 18 places</a:t>
            </a:r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dirty="0" smtClean="0"/>
              <a:t>Faciliter d’accès aux 2 roues par remplacement </a:t>
            </a:r>
            <a:r>
              <a:rPr lang="fr-FR" dirty="0"/>
              <a:t>du portail du porche</a:t>
            </a:r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dirty="0"/>
              <a:t>Réfection des </a:t>
            </a:r>
            <a:r>
              <a:rPr lang="fr-FR" dirty="0" smtClean="0"/>
              <a:t>cheminements (enrobés)</a:t>
            </a:r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dirty="0" smtClean="0"/>
              <a:t>Recomposition des espaces verts</a:t>
            </a:r>
            <a:endParaRPr lang="fr-FR" dirty="0"/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endParaRPr lang="fr-FR" dirty="0" smtClean="0"/>
          </a:p>
        </p:txBody>
      </p:sp>
      <p:pic>
        <p:nvPicPr>
          <p:cNvPr id="11" name="Picture 7" descr="abri_vél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82" y="4869160"/>
            <a:ext cx="2427198" cy="169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35385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3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3563888" y="1615079"/>
            <a:ext cx="4444487" cy="4838256"/>
            <a:chOff x="2443341" y="902762"/>
            <a:chExt cx="6121401" cy="5575574"/>
          </a:xfrm>
        </p:grpSpPr>
        <p:pic>
          <p:nvPicPr>
            <p:cNvPr id="10" name="Picture 10" descr="Cour_Cotentin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4" b="31319"/>
            <a:stretch/>
          </p:blipFill>
          <p:spPr bwMode="auto">
            <a:xfrm>
              <a:off x="2443341" y="902762"/>
              <a:ext cx="6121401" cy="5575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"/>
            <p:cNvSpPr txBox="1">
              <a:spLocks noChangeArrowheads="1"/>
            </p:cNvSpPr>
            <p:nvPr/>
          </p:nvSpPr>
          <p:spPr bwMode="auto">
            <a:xfrm>
              <a:off x="3157485" y="1952496"/>
              <a:ext cx="1844786" cy="95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1200" b="1" dirty="0">
                  <a:solidFill>
                    <a:srgbClr val="FF0000"/>
                  </a:solidFill>
                  <a:latin typeface="+mn-lt"/>
                </a:rPr>
                <a:t>Garage à motos pour toute la </a:t>
              </a:r>
              <a:r>
                <a:rPr lang="fr-FR" sz="1200" b="1" dirty="0" smtClean="0">
                  <a:solidFill>
                    <a:srgbClr val="FF0000"/>
                  </a:solidFill>
                  <a:latin typeface="+mn-lt"/>
                </a:rPr>
                <a:t>résidence       </a:t>
              </a:r>
            </a:p>
            <a:p>
              <a:pPr algn="ctr" eaLnBrk="1" hangingPunct="1"/>
              <a:r>
                <a:rPr lang="fr-FR" sz="1200" b="1" dirty="0" smtClean="0">
                  <a:solidFill>
                    <a:srgbClr val="FF0000"/>
                  </a:solidFill>
                  <a:latin typeface="+mn-lt"/>
                </a:rPr>
                <a:t>14 places</a:t>
              </a:r>
              <a:endParaRPr lang="en-US" sz="12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3" name="ZoneTexte 2"/>
            <p:cNvSpPr txBox="1">
              <a:spLocks noChangeArrowheads="1"/>
            </p:cNvSpPr>
            <p:nvPr/>
          </p:nvSpPr>
          <p:spPr bwMode="auto">
            <a:xfrm>
              <a:off x="5386312" y="1997334"/>
              <a:ext cx="1845992" cy="53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1200" b="1" dirty="0">
                  <a:solidFill>
                    <a:srgbClr val="FF0000"/>
                  </a:solidFill>
                  <a:latin typeface="+mn-lt"/>
                </a:rPr>
                <a:t>Garage </a:t>
              </a:r>
              <a:r>
                <a:rPr lang="fr-FR" sz="1200" b="1" dirty="0" smtClean="0">
                  <a:solidFill>
                    <a:srgbClr val="FF0000"/>
                  </a:solidFill>
                  <a:latin typeface="+mn-lt"/>
                </a:rPr>
                <a:t>à vélos 28 </a:t>
              </a:r>
              <a:r>
                <a:rPr lang="fr-FR" sz="1200" b="1" dirty="0">
                  <a:solidFill>
                    <a:srgbClr val="FF0000"/>
                  </a:solidFill>
                  <a:latin typeface="+mn-lt"/>
                </a:rPr>
                <a:t>places</a:t>
              </a:r>
              <a:endParaRPr lang="en-US" sz="1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55576" y="5486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C00000"/>
                </a:solidFill>
                <a:cs typeface="Arial" pitchFamily="34" charset="0"/>
              </a:rPr>
              <a:t>Les espaces extérieurs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3685" y="1629482"/>
            <a:ext cx="333020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dirty="0" smtClean="0"/>
              <a:t>Création d’un stationnement exclusivement   2 roues motorisées (motos, scooters…) </a:t>
            </a:r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dirty="0" smtClean="0"/>
              <a:t>Facilitée des  accès directs aux stationnements 2 roues</a:t>
            </a:r>
            <a:endParaRPr lang="fr-FR" strike="sngStrike" dirty="0" smtClean="0"/>
          </a:p>
        </p:txBody>
      </p:sp>
      <p:sp>
        <p:nvSpPr>
          <p:cNvPr id="2" name="Rectangle 1"/>
          <p:cNvSpPr/>
          <p:nvPr/>
        </p:nvSpPr>
        <p:spPr>
          <a:xfrm>
            <a:off x="622896" y="1245749"/>
            <a:ext cx="7603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  <a:tabLst>
                <a:tab pos="715963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Le stationnement côté cour Cotentin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14" name="Content Placeholder 7" descr="Pers_Cour_Falguièr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8797" y="4588477"/>
            <a:ext cx="2305142" cy="1864858"/>
          </a:xfrm>
        </p:spPr>
      </p:pic>
      <p:sp>
        <p:nvSpPr>
          <p:cNvPr id="15" name="Rectangle 14"/>
          <p:cNvSpPr/>
          <p:nvPr/>
        </p:nvSpPr>
        <p:spPr>
          <a:xfrm>
            <a:off x="0" y="35385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9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43608" y="4673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Les parties communes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3684" y="1988840"/>
            <a:ext cx="37622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Remplacement des portes d’accès immeuble pour l’ amélioration du confort d’usage et de la luminosité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Réfection du contrôle d’accès / interphone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Réaménagement de la loge de la gardienne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/>
              <a:t>B</a:t>
            </a:r>
            <a:r>
              <a:rPr lang="fr-FR" dirty="0" smtClean="0"/>
              <a:t>oîtes aux lettres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/>
              <a:t>E</a:t>
            </a:r>
            <a:r>
              <a:rPr lang="fr-FR" dirty="0" smtClean="0"/>
              <a:t>mbellissements </a:t>
            </a:r>
            <a:r>
              <a:rPr lang="fr-FR" dirty="0"/>
              <a:t>des </a:t>
            </a:r>
            <a:r>
              <a:rPr lang="fr-FR" dirty="0" smtClean="0"/>
              <a:t>halls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Réfection des peintures des couloirs </a:t>
            </a:r>
            <a:r>
              <a:rPr lang="fr-FR" dirty="0"/>
              <a:t>et cages d’escalier</a:t>
            </a:r>
            <a:endParaRPr lang="fr-FR" dirty="0" smtClean="0"/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Mise </a:t>
            </a:r>
            <a:r>
              <a:rPr lang="fr-FR" dirty="0"/>
              <a:t>en conformité </a:t>
            </a:r>
            <a:r>
              <a:rPr lang="fr-FR" dirty="0" smtClean="0"/>
              <a:t>électrique des communs, éclairage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82712" y="1268760"/>
            <a:ext cx="655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0" indent="-285750">
              <a:buFont typeface="Wingdings" pitchFamily="2" charset="2"/>
              <a:buChar char="§"/>
              <a:tabLst>
                <a:tab pos="442913" algn="l"/>
                <a:tab pos="715963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Les halls d’immeuble, circulations et cages d’escalier 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30216" y="2430517"/>
            <a:ext cx="3777564" cy="279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35385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2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43608" y="4673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Les parties communes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712" y="1084094"/>
            <a:ext cx="655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0" indent="-285750">
              <a:buFont typeface="Wingdings" pitchFamily="2" charset="2"/>
              <a:buChar char="§"/>
              <a:tabLst>
                <a:tab pos="442913" algn="l"/>
                <a:tab pos="715963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Les </a:t>
            </a:r>
            <a:r>
              <a:rPr lang="fr-FR" b="1" dirty="0" smtClean="0"/>
              <a:t>locaux à usage des locataires 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0" y="35385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" b="5741"/>
          <a:stretch/>
        </p:blipFill>
        <p:spPr bwMode="auto">
          <a:xfrm>
            <a:off x="1062317" y="2727027"/>
            <a:ext cx="6678035" cy="399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4314" y="1521073"/>
            <a:ext cx="3859262" cy="12311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sz="1600" dirty="0" smtClean="0"/>
              <a:t>Réaménagement des locaux pour  les poussettes et le tri sélectif</a:t>
            </a:r>
            <a:endParaRPr lang="fr-FR" sz="1600" strike="sngStrike" dirty="0" smtClean="0"/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sz="1600" dirty="0" smtClean="0"/>
              <a:t>Sortie des containers par les cours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sz="1600" dirty="0" smtClean="0"/>
              <a:t>Aménagement d’un local d’entretien</a:t>
            </a:r>
          </a:p>
        </p:txBody>
      </p:sp>
      <p:sp>
        <p:nvSpPr>
          <p:cNvPr id="2" name="Rectangle 1"/>
          <p:cNvSpPr/>
          <p:nvPr/>
        </p:nvSpPr>
        <p:spPr>
          <a:xfrm>
            <a:off x="4018112" y="1521073"/>
            <a:ext cx="372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sz="1600" dirty="0"/>
              <a:t>Mise en conformité </a:t>
            </a:r>
            <a:r>
              <a:rPr lang="fr-FR" sz="1600" dirty="0" smtClean="0"/>
              <a:t>incendie: </a:t>
            </a:r>
            <a:r>
              <a:rPr lang="fr-FR" sz="1600" dirty="0"/>
              <a:t>(locaux poubelles, désenfumage, Condamnation des </a:t>
            </a:r>
            <a:r>
              <a:rPr lang="fr-FR" sz="1600" dirty="0" smtClean="0"/>
              <a:t>vide-ordure)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343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rré corné 6"/>
          <p:cNvSpPr/>
          <p:nvPr/>
        </p:nvSpPr>
        <p:spPr>
          <a:xfrm>
            <a:off x="399208" y="4293096"/>
            <a:ext cx="3019129" cy="1152127"/>
          </a:xfrm>
          <a:prstGeom prst="foldedCorner">
            <a:avLst/>
          </a:prstGeom>
          <a:solidFill>
            <a:srgbClr val="E94D6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043608" y="4673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Les équipements collectifs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33684" y="1196752"/>
            <a:ext cx="799306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285750">
              <a:buFont typeface="Wingdings" pitchFamily="2" charset="2"/>
              <a:buChar char="§"/>
              <a:tabLst>
                <a:tab pos="442913" algn="l"/>
                <a:tab pos="715963" algn="l"/>
              </a:tabLst>
            </a:pPr>
            <a:r>
              <a:rPr lang="fr-FR" b="1" dirty="0" smtClean="0"/>
              <a:t>La ventilation mécanique contrôlée (VMC) </a:t>
            </a:r>
            <a:r>
              <a:rPr lang="fr-FR" b="1" dirty="0" err="1" smtClean="0"/>
              <a:t>hygroréglable</a:t>
            </a:r>
            <a:r>
              <a:rPr lang="fr-FR" b="1" dirty="0" smtClean="0"/>
              <a:t>)</a:t>
            </a:r>
          </a:p>
          <a:p>
            <a:pPr marL="358775">
              <a:tabLst>
                <a:tab pos="536575" algn="l"/>
              </a:tabLst>
            </a:pPr>
            <a:endParaRPr lang="fr-FR" dirty="0" smtClean="0"/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Mise en place de moteurs en toiture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Réutilisation des conduits verticaux existants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Extraction par bouches </a:t>
            </a:r>
            <a:r>
              <a:rPr lang="fr-FR" dirty="0"/>
              <a:t>de ventilation en cuisine, WC et salle de </a:t>
            </a:r>
            <a:r>
              <a:rPr lang="fr-FR" dirty="0" smtClean="0"/>
              <a:t>bain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Circulation dans soffites des gaines de ventilation pour les T2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Détalonnage de toutes les portes intérieures (pour faciliter la circulation de l’air)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346097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38" y="3573016"/>
            <a:ext cx="468602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0448" y="4365104"/>
            <a:ext cx="287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Un renouvellement constant de l’air intérieur en fonction de l’humidité.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8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043608" y="4673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Les équipements collectifs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33684" y="1395348"/>
            <a:ext cx="799306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285750">
              <a:buFont typeface="Wingdings" pitchFamily="2" charset="2"/>
              <a:buChar char="§"/>
              <a:tabLst>
                <a:tab pos="442913" algn="l"/>
                <a:tab pos="715963" algn="l"/>
              </a:tabLst>
            </a:pPr>
            <a:r>
              <a:rPr lang="fr-FR" b="1" dirty="0" smtClean="0"/>
              <a:t>Le chauffage</a:t>
            </a:r>
          </a:p>
          <a:p>
            <a:pPr marL="358775">
              <a:tabLst>
                <a:tab pos="536575" algn="l"/>
              </a:tabLst>
            </a:pPr>
            <a:endParaRPr lang="fr-FR" dirty="0" smtClean="0"/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Remplacement des anciennes chaudières collectives par des chaudières à haut rendement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Mise en conformité incendie de la chaufferie en sous-sols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endParaRPr lang="fr-FR" dirty="0"/>
          </a:p>
          <a:p>
            <a:pPr marL="465138" indent="-285750">
              <a:buFont typeface="Wingdings" pitchFamily="2" charset="2"/>
              <a:buChar char="§"/>
              <a:tabLst>
                <a:tab pos="442913" algn="l"/>
                <a:tab pos="715963" algn="l"/>
              </a:tabLst>
            </a:pPr>
            <a:r>
              <a:rPr lang="fr-FR" b="1" dirty="0" smtClean="0"/>
              <a:t>L’eau chaude sanitaire (ECS) collective : </a:t>
            </a:r>
            <a:r>
              <a:rPr lang="fr-FR" b="1" dirty="0"/>
              <a:t>le procédé </a:t>
            </a:r>
            <a:r>
              <a:rPr lang="fr-FR" b="1" dirty="0" err="1"/>
              <a:t>Biofluides</a:t>
            </a:r>
            <a:endParaRPr lang="fr-FR" b="1" dirty="0"/>
          </a:p>
          <a:p>
            <a:pPr marL="358775">
              <a:tabLst>
                <a:tab pos="536575" algn="l"/>
              </a:tabLst>
            </a:pPr>
            <a:endParaRPr lang="fr-FR" dirty="0"/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/>
              <a:t>Récupération de la chaleur des eaux grises pour préchauffer </a:t>
            </a:r>
            <a:r>
              <a:rPr lang="fr-FR" dirty="0" smtClean="0"/>
              <a:t>l’ECS collective</a:t>
            </a:r>
            <a:endParaRPr lang="fr-FR" dirty="0"/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/>
              <a:t>Démolition de 6 caves et transfert, </a:t>
            </a:r>
            <a:r>
              <a:rPr lang="fr-FR" dirty="0" smtClean="0"/>
              <a:t>pour la </a:t>
            </a:r>
            <a:r>
              <a:rPr lang="fr-FR" dirty="0"/>
              <a:t>création du local de stockage des ballons d’eau </a:t>
            </a:r>
            <a:r>
              <a:rPr lang="fr-FR" dirty="0" smtClean="0"/>
              <a:t>chaude en sous-sols</a:t>
            </a:r>
            <a:endParaRPr lang="fr-FR" dirty="0"/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Dissociation </a:t>
            </a:r>
            <a:r>
              <a:rPr lang="fr-FR" dirty="0"/>
              <a:t>des réseaux d’évacuation d’eaux grises et d’eaux </a:t>
            </a:r>
            <a:r>
              <a:rPr lang="fr-FR" dirty="0" smtClean="0"/>
              <a:t>vannes, nécessitant un </a:t>
            </a:r>
            <a:r>
              <a:rPr lang="fr-FR" dirty="0"/>
              <a:t>accès à certaines caves privatives</a:t>
            </a:r>
          </a:p>
          <a:p>
            <a:pPr marL="265113">
              <a:spcAft>
                <a:spcPts val="600"/>
              </a:spcAft>
              <a:buClr>
                <a:srgbClr val="C00000"/>
              </a:buClr>
              <a:tabLst>
                <a:tab pos="630238" algn="l"/>
              </a:tabLst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346097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Content Placeholder 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t="18062" r="40041" b="71338"/>
          <a:stretch/>
        </p:blipFill>
        <p:spPr>
          <a:xfrm>
            <a:off x="6600125" y="3148348"/>
            <a:ext cx="1855317" cy="568301"/>
          </a:xfrm>
        </p:spPr>
      </p:pic>
    </p:spTree>
    <p:extLst>
      <p:ext uri="{BB962C8B-B14F-4D97-AF65-F5344CB8AC3E}">
        <p14:creationId xmlns:p14="http://schemas.microsoft.com/office/powerpoint/2010/main" val="19587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043608" y="4673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Les équipements collectifs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346097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 r="1662"/>
          <a:stretch/>
        </p:blipFill>
        <p:spPr bwMode="auto">
          <a:xfrm>
            <a:off x="1043608" y="1475186"/>
            <a:ext cx="7153584" cy="538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33685" y="1060629"/>
            <a:ext cx="66425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285750">
              <a:buFont typeface="Wingdings" pitchFamily="2" charset="2"/>
              <a:buChar char="§"/>
              <a:tabLst>
                <a:tab pos="442913" algn="l"/>
                <a:tab pos="715963" algn="l"/>
              </a:tabLst>
            </a:pPr>
            <a:r>
              <a:rPr lang="fr-FR" b="1" dirty="0" smtClean="0"/>
              <a:t>Intervention en sous-sols </a:t>
            </a:r>
          </a:p>
          <a:p>
            <a:pPr marL="358775">
              <a:tabLst>
                <a:tab pos="536575" algn="l"/>
              </a:tabLst>
            </a:pPr>
            <a:endParaRPr lang="fr-FR" dirty="0" smtClean="0"/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sz="1600" dirty="0" smtClean="0"/>
              <a:t>Les travaux d’isolation et de remplacement des évacuations nécessiteront l’accès à de nombreuses caves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sz="1600" dirty="0" smtClean="0"/>
              <a:t>Les locataires concernés seront directement contactés afin de trouver une solution adaptée </a:t>
            </a:r>
          </a:p>
        </p:txBody>
      </p:sp>
    </p:spTree>
    <p:extLst>
      <p:ext uri="{BB962C8B-B14F-4D97-AF65-F5344CB8AC3E}">
        <p14:creationId xmlns:p14="http://schemas.microsoft.com/office/powerpoint/2010/main" val="29496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043608" y="4673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Les équipements collectifs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33682" y="1412776"/>
            <a:ext cx="799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285750">
              <a:buFont typeface="Wingdings" pitchFamily="2" charset="2"/>
              <a:buChar char="§"/>
              <a:tabLst>
                <a:tab pos="442913" algn="l"/>
                <a:tab pos="715963" algn="l"/>
              </a:tabLst>
            </a:pPr>
            <a:r>
              <a:rPr lang="fr-FR" b="1" dirty="0" smtClean="0"/>
              <a:t>Le monitoring des consommations du bâtiment</a:t>
            </a:r>
            <a:endParaRPr lang="fr-FR" dirty="0" smtClean="0"/>
          </a:p>
          <a:p>
            <a:pPr marL="265113">
              <a:spcAft>
                <a:spcPts val="600"/>
              </a:spcAft>
              <a:buClr>
                <a:srgbClr val="C00000"/>
              </a:buClr>
              <a:tabLst>
                <a:tab pos="630238" algn="l"/>
              </a:tabLst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346097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10419" y="1916832"/>
            <a:ext cx="55737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  <a:tabLst>
                <a:tab pos="442913" algn="l"/>
                <a:tab pos="715963" algn="l"/>
              </a:tabLst>
            </a:pPr>
            <a:r>
              <a:rPr lang="fr-FR" dirty="0" smtClean="0"/>
              <a:t>Avant travaux, mesures des consommations (chauffage, ECS, électricité, éclairage) dans 17 logements par NOBATEK.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  <a:tabLst>
                <a:tab pos="442913" algn="l"/>
                <a:tab pos="715963" algn="l"/>
              </a:tabLst>
            </a:pPr>
            <a:endParaRPr lang="fr-FR" dirty="0" smtClean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  <a:tabLst>
                <a:tab pos="442913" algn="l"/>
                <a:tab pos="715963" algn="l"/>
              </a:tabLst>
            </a:pPr>
            <a:r>
              <a:rPr lang="fr-FR" dirty="0" smtClean="0"/>
              <a:t>Installation du système </a:t>
            </a:r>
            <a:r>
              <a:rPr lang="fr-FR" dirty="0" err="1"/>
              <a:t>Synco</a:t>
            </a:r>
            <a:r>
              <a:rPr lang="fr-FR" dirty="0"/>
              <a:t> Living de </a:t>
            </a:r>
            <a:r>
              <a:rPr lang="fr-FR" dirty="0" smtClean="0"/>
              <a:t>Siemens mesurant les énergies de chauffage </a:t>
            </a:r>
            <a:r>
              <a:rPr lang="fr-FR" dirty="0"/>
              <a:t>et </a:t>
            </a:r>
            <a:r>
              <a:rPr lang="fr-FR" dirty="0" smtClean="0"/>
              <a:t>d’ECS et permettant </a:t>
            </a:r>
            <a:r>
              <a:rPr lang="fr-FR" dirty="0"/>
              <a:t>une régulation optimale des appareils de production sous contrôle distant de l’agence </a:t>
            </a:r>
            <a:r>
              <a:rPr lang="fr-FR" dirty="0" smtClean="0"/>
              <a:t>exploitante.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  <a:tabLst>
                <a:tab pos="442913" algn="l"/>
                <a:tab pos="715963" algn="l"/>
              </a:tabLst>
            </a:pPr>
            <a:endParaRPr lang="fr-FR" dirty="0" smtClean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  <a:tabLst>
                <a:tab pos="442913" algn="l"/>
                <a:tab pos="715963" algn="l"/>
              </a:tabLst>
            </a:pPr>
            <a:r>
              <a:rPr lang="fr-FR" dirty="0" smtClean="0"/>
              <a:t>Les </a:t>
            </a:r>
            <a:r>
              <a:rPr lang="fr-FR" dirty="0"/>
              <a:t>consommations en gaz et électricité </a:t>
            </a:r>
            <a:r>
              <a:rPr lang="fr-FR" dirty="0" smtClean="0"/>
              <a:t>ainsi que les données du système Biofluides seront </a:t>
            </a:r>
            <a:r>
              <a:rPr lang="fr-FR" dirty="0"/>
              <a:t>aussi transmise par le système  Siemens à </a:t>
            </a:r>
            <a:r>
              <a:rPr lang="fr-FR" dirty="0" smtClean="0"/>
              <a:t>l’agence.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  <a:tabLst>
                <a:tab pos="442913" algn="l"/>
                <a:tab pos="715963" algn="l"/>
              </a:tabLst>
            </a:pPr>
            <a:endParaRPr lang="fr-FR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  <a:tabLst>
                <a:tab pos="442913" algn="l"/>
                <a:tab pos="715963" algn="l"/>
              </a:tabLst>
            </a:pPr>
            <a:r>
              <a:rPr lang="fr-FR" dirty="0" smtClean="0"/>
              <a:t>Cela permettra de contrôler la qualité des travaux de réhabilitation réalisés et la validation des innovations  choisies.</a:t>
            </a:r>
            <a:endParaRPr lang="fr-FR" dirty="0"/>
          </a:p>
          <a:p>
            <a:endParaRPr lang="fr-FR" dirty="0"/>
          </a:p>
        </p:txBody>
      </p:sp>
      <p:pic>
        <p:nvPicPr>
          <p:cNvPr id="1026" name="Picture 2" descr="Z:\beemup\WP3\reportConso\branchementsCompteu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06" y="1412776"/>
            <a:ext cx="2070569" cy="171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043608" y="4673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Les logements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-15004" y="33265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33685" y="1196752"/>
            <a:ext cx="70026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285750">
              <a:buFont typeface="Wingdings" pitchFamily="2" charset="2"/>
              <a:buChar char="§"/>
              <a:tabLst>
                <a:tab pos="442913" algn="l"/>
                <a:tab pos="715963" algn="l"/>
              </a:tabLst>
            </a:pPr>
            <a:r>
              <a:rPr lang="fr-FR" b="1" dirty="0" smtClean="0"/>
              <a:t> Restructuration de logements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endParaRPr lang="fr-FR" sz="800" dirty="0" smtClean="0"/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sz="1600" dirty="0" smtClean="0"/>
              <a:t>Création </a:t>
            </a:r>
            <a:r>
              <a:rPr lang="fr-FR" sz="1600" dirty="0"/>
              <a:t>de </a:t>
            </a:r>
            <a:r>
              <a:rPr lang="fr-FR" sz="1600" dirty="0" smtClean="0"/>
              <a:t>6 logements </a:t>
            </a:r>
            <a:r>
              <a:rPr lang="fr-FR" sz="1600" dirty="0"/>
              <a:t>duplex sur les deux derniers niveaux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sz="1600" dirty="0" smtClean="0"/>
              <a:t>Séparation entre </a:t>
            </a:r>
            <a:r>
              <a:rPr lang="fr-FR" sz="1600" dirty="0"/>
              <a:t>loge </a:t>
            </a:r>
            <a:r>
              <a:rPr lang="fr-FR" sz="1600" dirty="0" smtClean="0"/>
              <a:t>et logement de </a:t>
            </a:r>
            <a:r>
              <a:rPr lang="fr-FR" sz="1600" dirty="0"/>
              <a:t>la gardienne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sz="1600" dirty="0" smtClean="0"/>
              <a:t>Agrandissement des séjours </a:t>
            </a:r>
            <a:r>
              <a:rPr lang="fr-FR" sz="1600" dirty="0"/>
              <a:t>des </a:t>
            </a:r>
            <a:r>
              <a:rPr lang="fr-FR" sz="1600" dirty="0" smtClean="0"/>
              <a:t>T4 (passage en T3bis) 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sz="1600" dirty="0" smtClean="0"/>
              <a:t>Isolation phonique du mur mitoyen 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smtClean="0"/>
              <a:t>au salon dans </a:t>
            </a:r>
            <a:r>
              <a:rPr lang="fr-FR" sz="1600" dirty="0"/>
              <a:t>la chambre des </a:t>
            </a:r>
            <a:r>
              <a:rPr lang="fr-FR" sz="1600" dirty="0" smtClean="0"/>
              <a:t>T2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258855"/>
            <a:ext cx="6118547" cy="359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7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99592" y="445016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rgbClr val="C00000"/>
                </a:solidFill>
                <a:cs typeface="Arial" pitchFamily="34" charset="0"/>
              </a:rPr>
              <a:t>U</a:t>
            </a: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n projet européen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1124744"/>
            <a:ext cx="813707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424113" algn="l"/>
              </a:tabLst>
            </a:pPr>
            <a:r>
              <a:rPr lang="fr-FR" b="1" dirty="0" smtClean="0"/>
              <a:t>BEEM-UP: une démarche de l’Union Européenne</a:t>
            </a:r>
          </a:p>
          <a:p>
            <a:pPr>
              <a:tabLst>
                <a:tab pos="2424113" algn="l"/>
              </a:tabLst>
            </a:pPr>
            <a:endParaRPr lang="fr-FR" b="1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  <a:tabLst>
                <a:tab pos="2424113" algn="l"/>
              </a:tabLst>
            </a:pPr>
            <a:r>
              <a:rPr lang="fr-FR" dirty="0" smtClean="0"/>
              <a:t>3 sites pilotes :  </a:t>
            </a:r>
            <a:r>
              <a:rPr lang="fr-FR" dirty="0" err="1" smtClean="0"/>
              <a:t>Alingsas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smtClean="0"/>
              <a:t>Suède), Delft (Pays-Bas) et Paris (France)</a:t>
            </a:r>
            <a:endParaRPr lang="fr-FR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  <a:tabLst>
                <a:tab pos="2424113" algn="l"/>
              </a:tabLst>
            </a:pPr>
            <a:endParaRPr lang="fr-FR" b="1" dirty="0"/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ü"/>
              <a:tabLst>
                <a:tab pos="2424113" algn="l"/>
              </a:tabLst>
            </a:pPr>
            <a:endParaRPr lang="fr-FR" b="1" dirty="0" smtClean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ü"/>
              <a:tabLst>
                <a:tab pos="2424113" algn="l"/>
              </a:tabLst>
            </a:pPr>
            <a:endParaRPr lang="fr-FR" b="1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ü"/>
              <a:tabLst>
                <a:tab pos="2424113" algn="l"/>
              </a:tabLst>
            </a:pPr>
            <a:endParaRPr lang="fr-FR" b="1" dirty="0" smtClean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ü"/>
              <a:tabLst>
                <a:tab pos="2424113" algn="l"/>
              </a:tabLst>
            </a:pPr>
            <a:r>
              <a:rPr lang="fr-FR" dirty="0" smtClean="0">
                <a:solidFill>
                  <a:prstClr val="black"/>
                </a:solidFill>
              </a:rPr>
              <a:t>Des </a:t>
            </a:r>
            <a:r>
              <a:rPr lang="fr-FR" dirty="0">
                <a:solidFill>
                  <a:prstClr val="black"/>
                </a:solidFill>
              </a:rPr>
              <a:t>échanges de pratiques et d’idées entre bailleurs, constructeurs, bureaux d’études, fabricants et des universités issus de nombreux </a:t>
            </a:r>
            <a:r>
              <a:rPr lang="fr-FR" dirty="0" smtClean="0">
                <a:solidFill>
                  <a:prstClr val="black"/>
                </a:solidFill>
              </a:rPr>
              <a:t>pays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ü"/>
              <a:tabLst>
                <a:tab pos="2424113" algn="l"/>
              </a:tabLst>
            </a:pPr>
            <a:r>
              <a:rPr lang="fr-FR" dirty="0" smtClean="0">
                <a:solidFill>
                  <a:prstClr val="black"/>
                </a:solidFill>
              </a:rPr>
              <a:t>Une subvention portant sur les travaux d’économie d’énergies</a:t>
            </a:r>
            <a:endParaRPr lang="fr-FR" dirty="0">
              <a:solidFill>
                <a:prstClr val="black"/>
              </a:solidFill>
            </a:endParaRPr>
          </a:p>
          <a:p>
            <a:pPr lvl="0">
              <a:tabLst>
                <a:tab pos="2424113" algn="l"/>
              </a:tabLst>
            </a:pPr>
            <a:endParaRPr lang="fr-FR" b="1" dirty="0" smtClean="0">
              <a:solidFill>
                <a:prstClr val="black"/>
              </a:solidFill>
            </a:endParaRPr>
          </a:p>
          <a:p>
            <a:pPr lvl="0">
              <a:tabLst>
                <a:tab pos="2424113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Des objectifs communs multiples</a:t>
            </a:r>
            <a:endParaRPr lang="fr-FR" b="1" dirty="0">
              <a:solidFill>
                <a:prstClr val="black"/>
              </a:solidFill>
            </a:endParaRPr>
          </a:p>
          <a:p>
            <a:pPr marL="0" lvl="1">
              <a:tabLst>
                <a:tab pos="2424113" algn="l"/>
              </a:tabLst>
            </a:pPr>
            <a:endParaRPr lang="fr-FR" sz="1200" b="1" dirty="0" smtClean="0"/>
          </a:p>
          <a:p>
            <a:pPr marL="285750" lvl="1" indent="-285750">
              <a:buClr>
                <a:srgbClr val="FF0000"/>
              </a:buClr>
              <a:buFont typeface="Wingdings" pitchFamily="2" charset="2"/>
              <a:buChar char="ü"/>
              <a:tabLst>
                <a:tab pos="2424113" algn="l"/>
              </a:tabLst>
            </a:pPr>
            <a:r>
              <a:rPr lang="fr-FR" dirty="0" smtClean="0"/>
              <a:t>Des consommations d’énergie réduites de 75%</a:t>
            </a:r>
          </a:p>
          <a:p>
            <a:pPr marL="285750" lvl="1" indent="-285750">
              <a:buClr>
                <a:srgbClr val="FF0000"/>
              </a:buClr>
              <a:buFont typeface="Wingdings" pitchFamily="2" charset="2"/>
              <a:buChar char="ü"/>
              <a:tabLst>
                <a:tab pos="2424113" algn="l"/>
              </a:tabLst>
            </a:pPr>
            <a:r>
              <a:rPr lang="fr-FR" dirty="0" smtClean="0"/>
              <a:t>L’utilisation de solutions techniques innovantes</a:t>
            </a:r>
          </a:p>
          <a:p>
            <a:pPr marL="285750" lvl="1" indent="-285750">
              <a:buClr>
                <a:srgbClr val="FF0000"/>
              </a:buClr>
              <a:buFont typeface="Wingdings" pitchFamily="2" charset="2"/>
              <a:buChar char="ü"/>
              <a:tabLst>
                <a:tab pos="2424113" algn="l"/>
              </a:tabLst>
            </a:pPr>
            <a:r>
              <a:rPr lang="fr-FR" dirty="0" smtClean="0"/>
              <a:t>Une attention particulière sur l’accompagnement des locataires</a:t>
            </a:r>
          </a:p>
          <a:p>
            <a:pPr marL="285750" lvl="1" indent="-285750">
              <a:buClr>
                <a:srgbClr val="FF0000"/>
              </a:buClr>
              <a:buFont typeface="Wingdings" pitchFamily="2" charset="2"/>
              <a:buChar char="ü"/>
              <a:tabLst>
                <a:tab pos="2424113" algn="l"/>
              </a:tabLst>
            </a:pPr>
            <a:r>
              <a:rPr lang="fr-FR" dirty="0" smtClean="0"/>
              <a:t>Une démarche inscrite dans la durée (suivi des performances et des consommations)</a:t>
            </a:r>
          </a:p>
          <a:p>
            <a:pPr>
              <a:tabLst>
                <a:tab pos="2424113" algn="l"/>
              </a:tabLst>
            </a:pPr>
            <a:endParaRPr lang="fr-FR" sz="8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0" y="300168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585060" y="2050304"/>
            <a:ext cx="4571116" cy="946648"/>
            <a:chOff x="1475656" y="2256884"/>
            <a:chExt cx="4825722" cy="10773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256884"/>
              <a:ext cx="1416305" cy="1077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http://www.beem-up.eu/img/ComplexKuyperwijk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475656" y="2256884"/>
              <a:ext cx="1423913" cy="106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PARIS15_Cotentin+Falguière 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846" y="2256884"/>
              <a:ext cx="1435532" cy="1077360"/>
            </a:xfrm>
            <a:prstGeom prst="rect">
              <a:avLst/>
            </a:prstGeom>
            <a:noFill/>
            <a:ln>
              <a:noFill/>
            </a:ln>
            <a:effectLst>
              <a:outerShdw blurRad="419100" dist="228600" dir="102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919"/>
            <a:ext cx="1512343" cy="45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85352" y="46205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Les logements</a:t>
            </a:r>
          </a:p>
        </p:txBody>
      </p:sp>
      <p:pic>
        <p:nvPicPr>
          <p:cNvPr id="12" name="Picture 11" descr="Acova_attol-1.jpg"/>
          <p:cNvPicPr>
            <a:picLocks noChangeAspect="1"/>
          </p:cNvPicPr>
          <p:nvPr/>
        </p:nvPicPr>
        <p:blipFill>
          <a:blip r:embed="rId3" cstate="print"/>
          <a:srcRect l="13555" t="5783" r="16148" b="3130"/>
          <a:stretch>
            <a:fillRect/>
          </a:stretch>
        </p:blipFill>
        <p:spPr>
          <a:xfrm>
            <a:off x="5354602" y="2950716"/>
            <a:ext cx="988115" cy="2400802"/>
          </a:xfrm>
          <a:prstGeom prst="rect">
            <a:avLst/>
          </a:prstGeom>
        </p:spPr>
      </p:pic>
      <p:pic>
        <p:nvPicPr>
          <p:cNvPr id="13" name="Picture 12" descr="Radiateur_Reggane_3000_V.jpg"/>
          <p:cNvPicPr>
            <a:picLocks noChangeAspect="1"/>
          </p:cNvPicPr>
          <p:nvPr/>
        </p:nvPicPr>
        <p:blipFill>
          <a:blip r:embed="rId4" cstate="print"/>
          <a:srcRect l="11407" t="3614" r="7804"/>
          <a:stretch>
            <a:fillRect/>
          </a:stretch>
        </p:blipFill>
        <p:spPr>
          <a:xfrm>
            <a:off x="7057168" y="1165048"/>
            <a:ext cx="1080120" cy="3341422"/>
          </a:xfrm>
          <a:prstGeom prst="rect">
            <a:avLst/>
          </a:prstGeom>
        </p:spPr>
      </p:pic>
      <p:pic>
        <p:nvPicPr>
          <p:cNvPr id="14" name="Picture 13" descr="Radiateur_Reggane_3000_H.jpg"/>
          <p:cNvPicPr>
            <a:picLocks noChangeAspect="1"/>
          </p:cNvPicPr>
          <p:nvPr/>
        </p:nvPicPr>
        <p:blipFill>
          <a:blip r:embed="rId5" cstate="print"/>
          <a:srcRect l="5932" t="6714" r="802" b="4351"/>
          <a:stretch>
            <a:fillRect/>
          </a:stretch>
        </p:blipFill>
        <p:spPr>
          <a:xfrm>
            <a:off x="5109774" y="1165048"/>
            <a:ext cx="1648680" cy="1788992"/>
          </a:xfrm>
          <a:prstGeom prst="rect">
            <a:avLst/>
          </a:prstGeom>
        </p:spPr>
      </p:pic>
      <p:pic>
        <p:nvPicPr>
          <p:cNvPr id="11" name="Picture 10" descr="Radiateur_robinet_thermostatiq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4602" y="5561786"/>
            <a:ext cx="989872" cy="69909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528" y="1307192"/>
            <a:ext cx="39815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285750">
              <a:buFont typeface="Wingdings" pitchFamily="2" charset="2"/>
              <a:buChar char="§"/>
              <a:tabLst>
                <a:tab pos="442913" algn="l"/>
                <a:tab pos="715963" algn="l"/>
              </a:tabLst>
            </a:pPr>
            <a:r>
              <a:rPr lang="fr-FR" b="1" dirty="0" smtClean="0"/>
              <a:t>Le réseau de chauffage</a:t>
            </a:r>
            <a:endParaRPr lang="fr-FR" dirty="0"/>
          </a:p>
          <a:p>
            <a:pPr marL="358775">
              <a:tabLst>
                <a:tab pos="536575" algn="l"/>
              </a:tabLst>
            </a:pPr>
            <a:endParaRPr lang="fr-FR" dirty="0" smtClean="0"/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Installation de radiateurs en acier dans toute les pièces </a:t>
            </a:r>
          </a:p>
          <a:p>
            <a:pPr marL="1008063" lvl="1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630238" algn="l"/>
              </a:tabLst>
            </a:pPr>
            <a:r>
              <a:rPr lang="fr-FR" dirty="0" smtClean="0"/>
              <a:t>Format horizontal sous les fenêtres</a:t>
            </a:r>
          </a:p>
          <a:p>
            <a:pPr marL="1008063" lvl="1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630238" algn="l"/>
              </a:tabLst>
            </a:pPr>
            <a:r>
              <a:rPr lang="fr-FR" dirty="0" smtClean="0"/>
              <a:t>Format vertical à côté des porte-fenêtre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Pose d’un sèche-serviette en salle de bain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Pose de vanne de réglage thermostatique (sonde de température intégrée)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dirty="0" smtClean="0"/>
              <a:t>Installation d’un thermostat d’ambiance permettant d’optimiser ses consommations</a:t>
            </a: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endParaRPr lang="fr-FR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-15004" y="33265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77" y="4646041"/>
            <a:ext cx="1239779" cy="183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rré corné 13"/>
          <p:cNvSpPr/>
          <p:nvPr/>
        </p:nvSpPr>
        <p:spPr>
          <a:xfrm>
            <a:off x="5693824" y="3696581"/>
            <a:ext cx="2491491" cy="2396715"/>
          </a:xfrm>
          <a:prstGeom prst="foldedCorner">
            <a:avLst/>
          </a:prstGeom>
          <a:solidFill>
            <a:srgbClr val="E94D6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85352" y="46205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C00000"/>
                </a:solidFill>
                <a:cs typeface="Arial" pitchFamily="34" charset="0"/>
              </a:rPr>
              <a:t>Les logements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5004" y="33265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3685" y="1095868"/>
            <a:ext cx="786670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285750">
              <a:buFont typeface="Wingdings" pitchFamily="2" charset="2"/>
              <a:buChar char="§"/>
              <a:tabLst>
                <a:tab pos="442913" algn="l"/>
                <a:tab pos="715963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L’électricité</a:t>
            </a:r>
            <a:endParaRPr lang="fr-FR" dirty="0">
              <a:solidFill>
                <a:prstClr val="black"/>
              </a:solidFill>
            </a:endParaRPr>
          </a:p>
          <a:p>
            <a:pPr marL="358775">
              <a:tabLst>
                <a:tab pos="536575" algn="l"/>
              </a:tabLst>
            </a:pPr>
            <a:endParaRPr lang="fr-FR" dirty="0" smtClean="0">
              <a:solidFill>
                <a:prstClr val="black"/>
              </a:solidFill>
            </a:endParaRPr>
          </a:p>
          <a:p>
            <a:pPr marL="630238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0238" algn="l"/>
              </a:tabLst>
            </a:pPr>
            <a:r>
              <a:rPr lang="fr-FR" sz="1600" dirty="0" smtClean="0">
                <a:solidFill>
                  <a:prstClr val="black"/>
                </a:solidFill>
              </a:rPr>
              <a:t>3 cas de figure : </a:t>
            </a:r>
          </a:p>
          <a:p>
            <a:pPr marL="1087438" lvl="1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630238" algn="l"/>
              </a:tabLst>
            </a:pPr>
            <a:r>
              <a:rPr lang="fr-FR" sz="1600" dirty="0" smtClean="0">
                <a:solidFill>
                  <a:prstClr val="black"/>
                </a:solidFill>
              </a:rPr>
              <a:t>Les installations sont récentes et ne sont pas détériorées : pas de travaux</a:t>
            </a:r>
          </a:p>
          <a:p>
            <a:pPr marL="1087438" lvl="1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630238" algn="l"/>
              </a:tabLst>
            </a:pPr>
            <a:r>
              <a:rPr lang="fr-FR" sz="1600" dirty="0" smtClean="0">
                <a:solidFill>
                  <a:prstClr val="black"/>
                </a:solidFill>
              </a:rPr>
              <a:t>Les installations présentent quelques désordres </a:t>
            </a:r>
            <a:r>
              <a:rPr lang="fr-FR" sz="1600" dirty="0" smtClean="0"/>
              <a:t>: mise en sécurité ponctuelle</a:t>
            </a:r>
          </a:p>
          <a:p>
            <a:pPr marL="1087438" lvl="1" indent="-3651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630238" algn="l"/>
              </a:tabLst>
            </a:pPr>
            <a:r>
              <a:rPr lang="fr-FR" sz="1600" dirty="0" smtClean="0">
                <a:solidFill>
                  <a:prstClr val="black"/>
                </a:solidFill>
              </a:rPr>
              <a:t>Les installations électriques sont anciennes, composées de matériel obsolète (interrupteurs céramiques ou métalliques, protections insuffisantes sur le tableau électrique, fils en tissu) : </a:t>
            </a:r>
            <a:r>
              <a:rPr lang="fr-FR" sz="1600" dirty="0" smtClean="0"/>
              <a:t>mise en conformité complète </a:t>
            </a:r>
            <a:r>
              <a:rPr lang="fr-FR" sz="1600" dirty="0" smtClean="0">
                <a:solidFill>
                  <a:prstClr val="black"/>
                </a:solidFill>
              </a:rPr>
              <a:t>des installations</a:t>
            </a:r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5693824" y="3696580"/>
            <a:ext cx="2550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</a:rPr>
              <a:t>Remplacement de tableaux électriques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</a:rPr>
              <a:t>Remplacement des appareillages d’origine ou dégradés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</a:rPr>
              <a:t>Complément de prises en particulier dans la cuisine et le séjour (si conformité complète)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Picture 16" descr="Legrand_GT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981382" cy="3058344"/>
          </a:xfrm>
          <a:prstGeom prst="rect">
            <a:avLst/>
          </a:prstGeom>
        </p:spPr>
      </p:pic>
      <p:pic>
        <p:nvPicPr>
          <p:cNvPr id="9" name="Picture 15" descr="Legrang_PC_E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408" y="3696580"/>
            <a:ext cx="1978188" cy="1677957"/>
          </a:xfrm>
          <a:prstGeom prst="rect">
            <a:avLst/>
          </a:prstGeom>
        </p:spPr>
      </p:pic>
      <p:pic>
        <p:nvPicPr>
          <p:cNvPr id="10" name="Picture 9" descr="interrupteur _existant.JPG"/>
          <p:cNvPicPr>
            <a:picLocks noChangeAspect="1"/>
          </p:cNvPicPr>
          <p:nvPr/>
        </p:nvPicPr>
        <p:blipFill>
          <a:blip r:embed="rId5" cstate="print"/>
          <a:srcRect l="46093" t="28124" r="28906" b="36459"/>
          <a:stretch>
            <a:fillRect/>
          </a:stretch>
        </p:blipFill>
        <p:spPr>
          <a:xfrm>
            <a:off x="2019029" y="5719939"/>
            <a:ext cx="880945" cy="936000"/>
          </a:xfrm>
          <a:prstGeom prst="rect">
            <a:avLst/>
          </a:prstGeom>
        </p:spPr>
      </p:pic>
      <p:pic>
        <p:nvPicPr>
          <p:cNvPr id="13" name="Picture 17" descr="P1070121.JPG"/>
          <p:cNvPicPr>
            <a:picLocks noChangeAspect="1"/>
          </p:cNvPicPr>
          <p:nvPr/>
        </p:nvPicPr>
        <p:blipFill>
          <a:blip r:embed="rId6" cstate="print"/>
          <a:srcRect l="31944" t="17708" r="22222" b="18750"/>
          <a:stretch>
            <a:fillRect/>
          </a:stretch>
        </p:blipFill>
        <p:spPr>
          <a:xfrm>
            <a:off x="3851920" y="3645024"/>
            <a:ext cx="1644784" cy="30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85352" y="46205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Les logements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5004" y="33265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23528" y="140348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285750">
              <a:buFont typeface="Wingdings" pitchFamily="2" charset="2"/>
              <a:buChar char="§"/>
              <a:tabLst>
                <a:tab pos="442913" algn="l"/>
                <a:tab pos="715963" algn="l"/>
              </a:tabLst>
            </a:pPr>
            <a:r>
              <a:rPr lang="fr-FR" b="1" dirty="0" smtClean="0"/>
              <a:t>Report des consommation sur les vidéophones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560" y="2132856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fr-FR" dirty="0" smtClean="0">
                <a:solidFill>
                  <a:prstClr val="black"/>
                </a:solidFill>
              </a:rPr>
              <a:t>Afin de sensibiliser les locataires aux économies d’énergies</a:t>
            </a:r>
          </a:p>
          <a:p>
            <a:pPr marL="285750" lvl="2" indent="-285750">
              <a:buClr>
                <a:srgbClr val="C00000"/>
              </a:buClr>
              <a:buFont typeface="Wingdings" pitchFamily="2" charset="2"/>
              <a:buChar char="ü"/>
            </a:pPr>
            <a:endParaRPr lang="fr-FR" dirty="0">
              <a:solidFill>
                <a:prstClr val="black"/>
              </a:solidFill>
            </a:endParaRPr>
          </a:p>
          <a:p>
            <a:pPr marL="285750" lvl="2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fr-FR" dirty="0" smtClean="0">
                <a:solidFill>
                  <a:prstClr val="black"/>
                </a:solidFill>
              </a:rPr>
              <a:t>Nouveaux vidéophone innovant d’URMET permettant le report sur l’écran des mesures d’énergies (chauffage, ECS, électricité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+ température) avec des intervalles et formes variés.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1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32440" y="5661248"/>
            <a:ext cx="532277" cy="365125"/>
          </a:xfrm>
        </p:spPr>
        <p:txBody>
          <a:bodyPr/>
          <a:lstStyle/>
          <a:p>
            <a:fld id="{DFDBF66D-AE39-4AF9-8A6A-A027054BF5D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755576" y="433218"/>
            <a:ext cx="6105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Rappel des enjeux de la réhabilitation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4872" y="1083071"/>
            <a:ext cx="8307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  <a:tabLst>
                <a:tab pos="2424113" algn="l"/>
              </a:tabLst>
            </a:pPr>
            <a:r>
              <a:rPr lang="fr-FR" b="1" dirty="0" smtClean="0"/>
              <a:t>Enjeux patrimoniaux</a:t>
            </a:r>
            <a:endParaRPr lang="fr-FR" dirty="0" smtClean="0"/>
          </a:p>
          <a:p>
            <a:pPr>
              <a:tabLst>
                <a:tab pos="539750" algn="l"/>
              </a:tabLst>
            </a:pPr>
            <a:r>
              <a:rPr lang="fr-FR" dirty="0"/>
              <a:t>	</a:t>
            </a:r>
            <a:r>
              <a:rPr lang="fr-FR" dirty="0" smtClean="0"/>
              <a:t>- mettre l’immeuble aux normes actuelles de sécurité et de confort</a:t>
            </a:r>
          </a:p>
          <a:p>
            <a:pPr>
              <a:tabLst>
                <a:tab pos="630238" algn="l"/>
              </a:tabLst>
            </a:pPr>
            <a:r>
              <a:rPr lang="fr-FR" dirty="0" smtClean="0"/>
              <a:t>          - améliorer la performance thermique du bâtiment</a:t>
            </a:r>
          </a:p>
          <a:p>
            <a:pPr>
              <a:tabLst>
                <a:tab pos="630238" algn="l"/>
              </a:tabLst>
            </a:pPr>
            <a:r>
              <a:rPr lang="fr-FR" dirty="0" smtClean="0"/>
              <a:t>          - limiter les consommations d’eau</a:t>
            </a:r>
          </a:p>
          <a:p>
            <a:pPr>
              <a:tabLst>
                <a:tab pos="539750" algn="l"/>
              </a:tabLst>
            </a:pPr>
            <a:r>
              <a:rPr lang="fr-FR" dirty="0" smtClean="0"/>
              <a:t>          - mettre en valeur les atouts de l’immeuble</a:t>
            </a:r>
          </a:p>
          <a:p>
            <a:pPr>
              <a:tabLst>
                <a:tab pos="539750" algn="l"/>
              </a:tabLst>
            </a:pPr>
            <a:r>
              <a:rPr lang="fr-FR" dirty="0" smtClean="0"/>
              <a:t>    </a:t>
            </a:r>
          </a:p>
          <a:p>
            <a:pPr>
              <a:tabLst>
                <a:tab pos="2147888" algn="l"/>
              </a:tabLst>
            </a:pPr>
            <a:endParaRPr lang="fr-FR" dirty="0"/>
          </a:p>
          <a:p>
            <a:pPr marL="285750" indent="-285750">
              <a:buFont typeface="Wingdings" pitchFamily="2" charset="2"/>
              <a:buChar char="§"/>
              <a:tabLst>
                <a:tab pos="2424113" algn="l"/>
              </a:tabLst>
            </a:pPr>
            <a:r>
              <a:rPr lang="fr-FR" b="1" dirty="0" smtClean="0"/>
              <a:t>Enjeux locataires</a:t>
            </a:r>
            <a:r>
              <a:rPr lang="fr-FR" dirty="0" smtClean="0"/>
              <a:t>	</a:t>
            </a:r>
          </a:p>
          <a:p>
            <a:pPr>
              <a:tabLst>
                <a:tab pos="1160463" algn="l"/>
              </a:tabLst>
            </a:pPr>
            <a:r>
              <a:rPr lang="fr-FR" dirty="0" smtClean="0"/>
              <a:t>         - améliorer le confort des logements et la qualité d’accueil</a:t>
            </a:r>
          </a:p>
          <a:p>
            <a:pPr>
              <a:tabLst>
                <a:tab pos="1160463" algn="l"/>
              </a:tabLst>
            </a:pPr>
            <a:r>
              <a:rPr lang="fr-FR" dirty="0" smtClean="0"/>
              <a:t>         - limiter les charges liées à la consommation d’énergie </a:t>
            </a:r>
          </a:p>
          <a:p>
            <a:pPr>
              <a:tabLst>
                <a:tab pos="2147888" algn="l"/>
              </a:tabLst>
            </a:pPr>
            <a:r>
              <a:rPr lang="fr-FR" dirty="0" smtClean="0"/>
              <a:t>	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2" name="Picture 6" descr="PARIS15_Cotentin+Falguière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81" y="3933056"/>
            <a:ext cx="3206750" cy="2406650"/>
          </a:xfrm>
          <a:prstGeom prst="rect">
            <a:avLst/>
          </a:prstGeom>
          <a:noFill/>
          <a:ln>
            <a:noFill/>
          </a:ln>
          <a:effectLst>
            <a:outerShdw blurRad="419100" dist="228600" dir="102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281848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6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32440" y="5661248"/>
            <a:ext cx="532277" cy="365125"/>
          </a:xfrm>
        </p:spPr>
        <p:txBody>
          <a:bodyPr/>
          <a:lstStyle/>
          <a:p>
            <a:fld id="{DFDBF66D-AE39-4AF9-8A6A-A027054BF5D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755576" y="433218"/>
            <a:ext cx="6105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L’accompagnement des locataires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43607" y="1772816"/>
            <a:ext cx="6048375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itchFamily="2" charset="2"/>
              <a:buChar char="ü"/>
              <a:tabLst>
                <a:tab pos="2424113" algn="l"/>
              </a:tabLst>
            </a:pPr>
            <a:r>
              <a:rPr lang="fr-FR" dirty="0">
                <a:solidFill>
                  <a:prstClr val="black"/>
                </a:solidFill>
              </a:rPr>
              <a:t>Relogements en cours des locataires des appartements transformés en futurs </a:t>
            </a:r>
            <a:r>
              <a:rPr lang="fr-FR" dirty="0" smtClean="0">
                <a:solidFill>
                  <a:prstClr val="black"/>
                </a:solidFill>
              </a:rPr>
              <a:t>duplex</a:t>
            </a:r>
            <a:endParaRPr lang="fr-FR" b="1" dirty="0" smtClean="0">
              <a:solidFill>
                <a:prstClr val="black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ü"/>
              <a:tabLst>
                <a:tab pos="2424113" algn="l"/>
              </a:tabLst>
            </a:pPr>
            <a:r>
              <a:rPr lang="fr-FR" dirty="0" smtClean="0">
                <a:solidFill>
                  <a:prstClr val="black"/>
                </a:solidFill>
              </a:rPr>
              <a:t>Aménagement d’appartements-tampons pour </a:t>
            </a:r>
            <a:r>
              <a:rPr lang="fr-FR" dirty="0">
                <a:solidFill>
                  <a:prstClr val="black"/>
                </a:solidFill>
              </a:rPr>
              <a:t>offrir des espaces de repos pendant les </a:t>
            </a:r>
            <a:r>
              <a:rPr lang="fr-FR" dirty="0" smtClean="0">
                <a:solidFill>
                  <a:prstClr val="black"/>
                </a:solidFill>
              </a:rPr>
              <a:t>travaux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ü"/>
              <a:tabLst>
                <a:tab pos="2424113" algn="l"/>
              </a:tabLst>
            </a:pPr>
            <a:r>
              <a:rPr lang="fr-FR" dirty="0" smtClean="0">
                <a:solidFill>
                  <a:prstClr val="black"/>
                </a:solidFill>
              </a:rPr>
              <a:t>Prise en charge des déménagements des locataires ne pouvant pas subir les travaux et quittant définitivement leur logement</a:t>
            </a:r>
            <a:endParaRPr lang="fr-FR" dirty="0">
              <a:solidFill>
                <a:prstClr val="black"/>
              </a:solidFill>
            </a:endParaRPr>
          </a:p>
          <a:p>
            <a:pPr lvl="1">
              <a:buClr>
                <a:srgbClr val="C00000"/>
              </a:buClr>
              <a:tabLst>
                <a:tab pos="2424113" algn="l"/>
              </a:tabLst>
            </a:pPr>
            <a:endParaRPr lang="fr-FR" sz="800" dirty="0">
              <a:solidFill>
                <a:prstClr val="black"/>
              </a:solidFill>
            </a:endParaRPr>
          </a:p>
          <a:p>
            <a:pPr lvl="1">
              <a:buClr>
                <a:srgbClr val="C00000"/>
              </a:buClr>
              <a:tabLst>
                <a:tab pos="2424113" algn="l"/>
              </a:tabLst>
            </a:pPr>
            <a:endParaRPr lang="fr-FR" sz="1600" dirty="0" smtClean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fr-FR" sz="1600" dirty="0" smtClean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fr-FR" sz="1600" dirty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96" y="1245749"/>
            <a:ext cx="7603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  <a:tabLst>
                <a:tab pos="715963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Un accompagnement avant et pendant les travaux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43607" y="4554994"/>
            <a:ext cx="604837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itchFamily="2" charset="2"/>
              <a:buChar char="ü"/>
              <a:tabLst>
                <a:tab pos="2424113" algn="l"/>
              </a:tabLst>
            </a:pPr>
            <a:r>
              <a:rPr lang="fr-FR" dirty="0" smtClean="0">
                <a:solidFill>
                  <a:prstClr val="black"/>
                </a:solidFill>
              </a:rPr>
              <a:t>Ateliers « Espaces extérieurs » </a:t>
            </a:r>
            <a:r>
              <a:rPr lang="fr-FR" dirty="0">
                <a:solidFill>
                  <a:prstClr val="black"/>
                </a:solidFill>
              </a:rPr>
              <a:t>: ambiance « zen », plus de place pour les vélos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ü"/>
              <a:tabLst>
                <a:tab pos="2424113" algn="l"/>
              </a:tabLst>
            </a:pPr>
            <a:r>
              <a:rPr lang="fr-FR" dirty="0">
                <a:solidFill>
                  <a:prstClr val="black"/>
                </a:solidFill>
              </a:rPr>
              <a:t>Atelier </a:t>
            </a:r>
            <a:r>
              <a:rPr lang="fr-FR" dirty="0" smtClean="0">
                <a:solidFill>
                  <a:prstClr val="black"/>
                </a:solidFill>
              </a:rPr>
              <a:t>« Economies d’énergies » </a:t>
            </a:r>
            <a:r>
              <a:rPr lang="fr-FR" dirty="0">
                <a:solidFill>
                  <a:prstClr val="black"/>
                </a:solidFill>
              </a:rPr>
              <a:t>: une charte des « gestes </a:t>
            </a:r>
            <a:r>
              <a:rPr lang="fr-FR" dirty="0" smtClean="0">
                <a:solidFill>
                  <a:prstClr val="black"/>
                </a:solidFill>
              </a:rPr>
              <a:t>verts » </a:t>
            </a:r>
            <a:r>
              <a:rPr lang="fr-FR" dirty="0">
                <a:solidFill>
                  <a:prstClr val="black"/>
                </a:solidFill>
              </a:rPr>
              <a:t>en </a:t>
            </a:r>
            <a:r>
              <a:rPr lang="fr-FR" dirty="0" smtClean="0">
                <a:solidFill>
                  <a:prstClr val="black"/>
                </a:solidFill>
              </a:rPr>
              <a:t>préparation</a:t>
            </a:r>
            <a:endParaRPr lang="fr-FR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4025743"/>
            <a:ext cx="7603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  <a:tabLst>
                <a:tab pos="715963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La concertation avec les locataires: le bilan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0168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8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62" y="970540"/>
            <a:ext cx="2087410" cy="232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72061" y="446622"/>
            <a:ext cx="7976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Le détail du programme de travaux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7357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323529" y="1236052"/>
            <a:ext cx="4614746" cy="5414168"/>
          </a:xfrm>
        </p:spPr>
        <p:txBody>
          <a:bodyPr rtlCol="0">
            <a:noAutofit/>
          </a:bodyPr>
          <a:lstStyle/>
          <a:p>
            <a:pPr marL="342900" lvl="1" indent="-342900" eaLnBrk="1" fontAlgn="auto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200" b="1" dirty="0" smtClean="0"/>
              <a:t>L’enveloppe du bâtiment</a:t>
            </a:r>
          </a:p>
          <a:p>
            <a:pPr marL="982980" lvl="3" indent="-342900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sz="1200" dirty="0" smtClean="0"/>
              <a:t>L’isolation thermique</a:t>
            </a:r>
          </a:p>
          <a:p>
            <a:pPr marL="982980" lvl="3" indent="-342900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sz="1200" dirty="0"/>
              <a:t>Le remplacement des </a:t>
            </a:r>
            <a:r>
              <a:rPr lang="fr-FR" sz="1200" dirty="0" smtClean="0"/>
              <a:t>fenêtres</a:t>
            </a:r>
            <a:endParaRPr lang="fr-FR" sz="1200" dirty="0"/>
          </a:p>
          <a:p>
            <a:pPr marL="982980" lvl="3" indent="-342900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sz="1200" dirty="0" smtClean="0"/>
              <a:t>Le ravalement des façades</a:t>
            </a:r>
          </a:p>
          <a:p>
            <a:pPr marL="982980" lvl="3" indent="-342900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sz="1200" dirty="0" smtClean="0"/>
              <a:t>La toiture et les terrasses</a:t>
            </a:r>
          </a:p>
          <a:p>
            <a:pPr marL="342900" lvl="1" indent="-3429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200" b="1" dirty="0" smtClean="0"/>
              <a:t>Les espaces extérieurs</a:t>
            </a:r>
            <a:r>
              <a:rPr lang="fr-FR" sz="1200" b="1" dirty="0"/>
              <a:t> </a:t>
            </a:r>
            <a:endParaRPr lang="fr-FR" sz="1200" b="1" dirty="0" smtClean="0"/>
          </a:p>
          <a:p>
            <a:pPr marL="982980" lvl="3" indent="-342900">
              <a:spcBef>
                <a:spcPts val="1200"/>
              </a:spcBef>
              <a:buClr>
                <a:srgbClr val="FF0000"/>
              </a:buClr>
              <a:defRPr/>
            </a:pPr>
            <a:r>
              <a:rPr lang="fr-FR" sz="1200" dirty="0" smtClean="0"/>
              <a:t>Les cours et le stationnement des  2 roues</a:t>
            </a:r>
          </a:p>
          <a:p>
            <a:pPr marL="0" indent="-29718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200" b="1" dirty="0" smtClean="0"/>
              <a:t>Les parties communes</a:t>
            </a:r>
          </a:p>
          <a:p>
            <a:pPr marL="982980" lvl="3" indent="-342900">
              <a:spcBef>
                <a:spcPts val="1200"/>
              </a:spcBef>
              <a:buClr>
                <a:srgbClr val="FF0000"/>
              </a:buClr>
              <a:defRPr/>
            </a:pPr>
            <a:r>
              <a:rPr lang="fr-FR" sz="1200" dirty="0" smtClean="0"/>
              <a:t>Les halls, circulations et locaux utiles aux locataires</a:t>
            </a:r>
            <a:endParaRPr lang="fr-FR" sz="1200" dirty="0"/>
          </a:p>
          <a:p>
            <a:pPr marL="342900" lvl="1" indent="-342900" eaLnBrk="1" fontAlgn="auto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200" b="1" dirty="0" smtClean="0"/>
              <a:t>Les équipements collectifs</a:t>
            </a:r>
          </a:p>
          <a:p>
            <a:pPr marL="982980" lvl="3" indent="-342900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sz="1200" dirty="0" smtClean="0"/>
              <a:t>La ventilation</a:t>
            </a:r>
          </a:p>
          <a:p>
            <a:pPr marL="982980" lvl="3" indent="-342900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sz="1200" dirty="0" smtClean="0"/>
              <a:t>Le chauffage et l’eau chaude collective</a:t>
            </a:r>
          </a:p>
          <a:p>
            <a:pPr marL="982980" lvl="3" indent="-342900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sz="1200" dirty="0" smtClean="0"/>
              <a:t>Le monitoring des consommation du bâtiment</a:t>
            </a:r>
          </a:p>
          <a:p>
            <a:pPr marL="342900" lvl="1" indent="-342900" eaLnBrk="1" fontAlgn="auto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200" b="1" dirty="0" smtClean="0"/>
              <a:t>Les logements</a:t>
            </a:r>
          </a:p>
          <a:p>
            <a:pPr marL="982980" lvl="3" indent="-342900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sz="1200" dirty="0" smtClean="0"/>
              <a:t>Les logements restructurés </a:t>
            </a:r>
          </a:p>
          <a:p>
            <a:pPr marL="982980" lvl="3" indent="-342900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sz="1200" dirty="0" smtClean="0"/>
              <a:t>Le chauffage et les équipements sanitaires</a:t>
            </a:r>
          </a:p>
          <a:p>
            <a:pPr marL="982980" lvl="3" indent="-342900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sz="1200" dirty="0" smtClean="0"/>
              <a:t>L’électricité</a:t>
            </a:r>
          </a:p>
          <a:p>
            <a:pPr marL="982980" lvl="3" indent="-342900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sz="1200" dirty="0" smtClean="0"/>
              <a:t>Le report des consommations sur vidéophones</a:t>
            </a:r>
          </a:p>
          <a:p>
            <a:pPr marL="0" lvl="1" indent="0" eaLnBrk="1" fontAlgn="auto" hangingPunct="1">
              <a:spcBef>
                <a:spcPts val="1200"/>
              </a:spcBef>
              <a:buClr>
                <a:srgbClr val="FF0000"/>
              </a:buClr>
              <a:buNone/>
              <a:defRPr/>
            </a:pPr>
            <a:r>
              <a:rPr lang="fr-FR" sz="1200" dirty="0" smtClean="0">
                <a:solidFill>
                  <a:srgbClr val="7030A0"/>
                </a:solidFill>
                <a:latin typeface="Arial Narrow" pitchFamily="34" charset="0"/>
              </a:rPr>
              <a:t>	</a:t>
            </a:r>
            <a:endParaRPr lang="fr-FR" sz="1200" dirty="0" smtClean="0">
              <a:latin typeface="Arial Narrow" pitchFamily="34" charset="0"/>
            </a:endParaRPr>
          </a:p>
          <a:p>
            <a:pPr eaLnBrk="1" fontAlgn="auto" hangingPunct="1">
              <a:buFont typeface="Wingdings" pitchFamily="2" charset="2"/>
              <a:buNone/>
              <a:defRPr/>
            </a:pPr>
            <a:endParaRPr lang="fr-FR" sz="1200" dirty="0" smtClean="0"/>
          </a:p>
          <a:p>
            <a:pPr lvl="1" eaLnBrk="1" fontAlgn="auto" hangingPunct="1">
              <a:buFont typeface="Wingdings" pitchFamily="2" charset="2"/>
              <a:buNone/>
              <a:defRPr/>
            </a:pPr>
            <a:endParaRPr lang="fr-FR" sz="1200" dirty="0" smtClean="0"/>
          </a:p>
          <a:p>
            <a:pPr lvl="1" eaLnBrk="1" fontAlgn="auto" hangingPunct="1">
              <a:buFont typeface="Wingdings" pitchFamily="2" charset="2"/>
              <a:buNone/>
              <a:defRPr/>
            </a:pPr>
            <a:endParaRPr lang="fr-FR" sz="1200" dirty="0" smtClean="0"/>
          </a:p>
          <a:p>
            <a:pPr lvl="1" eaLnBrk="1" fontAlgn="auto" hangingPunct="1">
              <a:buFont typeface="Wingdings" pitchFamily="2" charset="2"/>
              <a:buNone/>
              <a:defRPr/>
            </a:pPr>
            <a:endParaRPr lang="fr-FR" sz="1200" dirty="0" smtClean="0"/>
          </a:p>
          <a:p>
            <a:pPr lvl="1" eaLnBrk="1" fontAlgn="auto" hangingPunct="1">
              <a:buFont typeface="Wingdings" pitchFamily="2" charset="2"/>
              <a:buNone/>
              <a:defRPr/>
            </a:pPr>
            <a:endParaRPr lang="fr-FR" sz="1200" dirty="0" smtClean="0"/>
          </a:p>
          <a:p>
            <a:pPr lvl="1" eaLnBrk="1" fontAlgn="auto" hangingPunct="1">
              <a:buFont typeface="Arial" pitchFamily="34" charset="0"/>
              <a:buChar char="–"/>
              <a:defRPr/>
            </a:pPr>
            <a:endParaRPr lang="fr-FR" sz="1200" dirty="0" smtClean="0"/>
          </a:p>
          <a:p>
            <a:pPr lvl="1" eaLnBrk="1" fontAlgn="auto" hangingPunct="1">
              <a:buFont typeface="Wingdings" pitchFamily="2" charset="2"/>
              <a:buNone/>
              <a:defRPr/>
            </a:pPr>
            <a:endParaRPr lang="fr-FR" sz="1200" dirty="0" smtClean="0"/>
          </a:p>
          <a:p>
            <a:pPr lvl="1" eaLnBrk="1" fontAlgn="auto" hangingPunct="1">
              <a:buFont typeface="Wingdings" pitchFamily="2" charset="2"/>
              <a:buNone/>
              <a:defRPr/>
            </a:pPr>
            <a:endParaRPr lang="fr-FR" sz="1200" dirty="0" smtClean="0"/>
          </a:p>
          <a:p>
            <a:pPr lvl="1" eaLnBrk="1" fontAlgn="auto" hangingPunct="1">
              <a:buFont typeface="Wingdings" pitchFamily="2" charset="2"/>
              <a:buNone/>
              <a:defRPr/>
            </a:pPr>
            <a:endParaRPr lang="fr-FR" sz="1200" dirty="0" smtClean="0"/>
          </a:p>
          <a:p>
            <a:pPr lvl="1" eaLnBrk="1" fontAlgn="auto" hangingPunct="1">
              <a:buFont typeface="Arial" pitchFamily="34" charset="0"/>
              <a:buChar char="–"/>
              <a:defRPr/>
            </a:pPr>
            <a:endParaRPr lang="fr-FR" sz="1200" dirty="0" smtClean="0"/>
          </a:p>
          <a:p>
            <a:pPr lvl="1" eaLnBrk="1" fontAlgn="auto" hangingPunct="1">
              <a:buFont typeface="Arial" pitchFamily="34" charset="0"/>
              <a:buChar char="–"/>
              <a:defRPr/>
            </a:pPr>
            <a:endParaRPr lang="fr-FR" sz="1200" dirty="0" smtClean="0"/>
          </a:p>
          <a:p>
            <a:pPr eaLnBrk="1" fontAlgn="auto" hangingPunct="1">
              <a:buFont typeface="Wingdings" pitchFamily="2" charset="2"/>
              <a:buNone/>
              <a:defRPr/>
            </a:pPr>
            <a:endParaRPr lang="fr-FR" sz="1200" dirty="0" smtClean="0"/>
          </a:p>
          <a:p>
            <a:pPr lvl="1" eaLnBrk="1" fontAlgn="auto" hangingPunct="1">
              <a:buFont typeface="Arial" pitchFamily="34" charset="0"/>
              <a:buChar char="–"/>
              <a:defRPr/>
            </a:pPr>
            <a:endParaRPr lang="fr-FR" sz="1200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13" y="2457740"/>
            <a:ext cx="2115464" cy="171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74" y="3933056"/>
            <a:ext cx="2009990" cy="153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6323513" y="5013822"/>
            <a:ext cx="2103121" cy="1636398"/>
            <a:chOff x="694536" y="2994716"/>
            <a:chExt cx="6008024" cy="3863284"/>
          </a:xfrm>
        </p:grpSpPr>
        <p:pic>
          <p:nvPicPr>
            <p:cNvPr id="22" name="Picture 7" descr="Roca_baignoire_Victoria.jpg"/>
            <p:cNvPicPr>
              <a:picLocks noChangeAspect="1"/>
            </p:cNvPicPr>
            <p:nvPr/>
          </p:nvPicPr>
          <p:blipFill>
            <a:blip r:embed="rId5" cstate="print"/>
            <a:srcRect b="7459"/>
            <a:stretch>
              <a:fillRect/>
            </a:stretch>
          </p:blipFill>
          <p:spPr>
            <a:xfrm>
              <a:off x="694536" y="3009671"/>
              <a:ext cx="3535680" cy="3714776"/>
            </a:xfrm>
            <a:prstGeom prst="rect">
              <a:avLst/>
            </a:prstGeom>
          </p:spPr>
        </p:pic>
        <p:pic>
          <p:nvPicPr>
            <p:cNvPr id="23" name="Picture 10" descr="Roca_WC_Victori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5936" y="2994716"/>
              <a:ext cx="2706624" cy="3863284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4067944" y="795457"/>
            <a:ext cx="4358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Présentation par D. LE FERRAND, architecte cabinet Georges ROUX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143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rré corné 14"/>
          <p:cNvSpPr/>
          <p:nvPr/>
        </p:nvSpPr>
        <p:spPr>
          <a:xfrm>
            <a:off x="6048164" y="5517232"/>
            <a:ext cx="1854583" cy="830997"/>
          </a:xfrm>
          <a:prstGeom prst="foldedCorner">
            <a:avLst/>
          </a:prstGeom>
          <a:solidFill>
            <a:srgbClr val="E94D6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55576" y="5486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L’enveloppe du bâtiment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3975" y="1656505"/>
            <a:ext cx="359794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 smtClean="0"/>
              <a:t>Isolation thermique par l’extérieur (ETICS) des façades </a:t>
            </a:r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 smtClean="0"/>
              <a:t>Isolation des toitures terrasses</a:t>
            </a:r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 smtClean="0"/>
              <a:t>Isolation des plafonds des parties communes</a:t>
            </a:r>
            <a:endParaRPr lang="fr-FR" dirty="0"/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endParaRPr 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611186" y="1245749"/>
            <a:ext cx="7603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  <a:tabLst>
                <a:tab pos="715963" algn="l"/>
              </a:tabLst>
            </a:pPr>
            <a:r>
              <a:rPr lang="fr-FR" b="1" dirty="0">
                <a:solidFill>
                  <a:prstClr val="black"/>
                </a:solidFill>
              </a:rPr>
              <a:t>Isolation </a:t>
            </a:r>
            <a:r>
              <a:rPr lang="fr-FR" b="1" dirty="0" smtClean="0">
                <a:solidFill>
                  <a:prstClr val="black"/>
                </a:solidFill>
              </a:rPr>
              <a:t>thermique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8390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5985"/>
            <a:ext cx="5137707" cy="358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37613"/>
            <a:ext cx="4824536" cy="36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6136" y="5517232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0" algn="ctr">
              <a:spcAft>
                <a:spcPts val="600"/>
              </a:spcAft>
              <a:buClr>
                <a:srgbClr val="C00000"/>
              </a:buClr>
              <a:tabLst>
                <a:tab pos="631825" algn="l"/>
              </a:tabLst>
            </a:pPr>
            <a:r>
              <a:rPr lang="fr-FR" sz="1600" dirty="0">
                <a:solidFill>
                  <a:prstClr val="black"/>
                </a:solidFill>
              </a:rPr>
              <a:t>Epaisseur de </a:t>
            </a:r>
            <a:r>
              <a:rPr lang="fr-FR" sz="1600" dirty="0" smtClean="0">
                <a:solidFill>
                  <a:prstClr val="black"/>
                </a:solidFill>
              </a:rPr>
              <a:t>l’isolant extérieur : 18 cm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55576" y="5486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L’enveloppe du bâtiment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3975" y="1844824"/>
            <a:ext cx="3597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 smtClean="0"/>
              <a:t>Enduit lissé en parties courantes des façades, ton blanc</a:t>
            </a:r>
            <a:endParaRPr 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611186" y="1245749"/>
            <a:ext cx="7603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  <a:tabLst>
                <a:tab pos="715963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Le ravalement </a:t>
            </a:r>
            <a:r>
              <a:rPr lang="fr-FR" b="1" dirty="0">
                <a:solidFill>
                  <a:prstClr val="black"/>
                </a:solidFill>
              </a:rPr>
              <a:t>des façades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8390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7" descr="care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5" r="23138" b="55334"/>
          <a:stretch>
            <a:fillRect/>
          </a:stretch>
        </p:blipFill>
        <p:spPr bwMode="auto">
          <a:xfrm>
            <a:off x="6458182" y="1991414"/>
            <a:ext cx="1871383" cy="114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zin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15" y="4005064"/>
            <a:ext cx="19875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0552" y="1848148"/>
            <a:ext cx="24814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0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b="1" dirty="0">
                <a:solidFill>
                  <a:prstClr val="black"/>
                </a:solidFill>
              </a:rPr>
              <a:t>Rez-de-chaussée : </a:t>
            </a:r>
            <a:r>
              <a:rPr lang="fr-FR" sz="1600" dirty="0">
                <a:solidFill>
                  <a:prstClr val="black"/>
                </a:solidFill>
              </a:rPr>
              <a:t>bardage pierre</a:t>
            </a:r>
          </a:p>
          <a:p>
            <a:pPr marL="720725" lvl="1">
              <a:spcAft>
                <a:spcPts val="600"/>
              </a:spcAft>
              <a:buClr>
                <a:srgbClr val="C00000"/>
              </a:buClr>
              <a:tabLst>
                <a:tab pos="631825" algn="l"/>
              </a:tabLst>
            </a:pPr>
            <a:r>
              <a:rPr lang="fr-FR" sz="1400" dirty="0">
                <a:solidFill>
                  <a:prstClr val="black"/>
                </a:solidFill>
              </a:rPr>
              <a:t>Bardage en plaques effet pierre</a:t>
            </a:r>
          </a:p>
          <a:p>
            <a:pPr marL="720725" lvl="1">
              <a:spcAft>
                <a:spcPts val="600"/>
              </a:spcAft>
              <a:buClr>
                <a:srgbClr val="C00000"/>
              </a:buClr>
              <a:tabLst>
                <a:tab pos="631825" algn="l"/>
              </a:tabLst>
            </a:pPr>
            <a:r>
              <a:rPr lang="fr-FR" sz="1400" dirty="0">
                <a:solidFill>
                  <a:prstClr val="black"/>
                </a:solidFill>
              </a:rPr>
              <a:t>Sur ossature métallique, supports de fixation invisible</a:t>
            </a:r>
          </a:p>
          <a:p>
            <a:pPr marL="720725" lvl="1">
              <a:spcAft>
                <a:spcPts val="600"/>
              </a:spcAft>
              <a:buClr>
                <a:srgbClr val="C00000"/>
              </a:buClr>
              <a:tabLst>
                <a:tab pos="631825" algn="l"/>
              </a:tabLst>
            </a:pPr>
            <a:r>
              <a:rPr lang="fr-FR" sz="1400" dirty="0">
                <a:solidFill>
                  <a:prstClr val="black"/>
                </a:solidFill>
              </a:rPr>
              <a:t>Très haute résistance aux chocs et au vandalisme</a:t>
            </a:r>
          </a:p>
          <a:p>
            <a:pPr marL="720725" lvl="1">
              <a:spcAft>
                <a:spcPts val="600"/>
              </a:spcAft>
              <a:buClr>
                <a:srgbClr val="C00000"/>
              </a:buClr>
              <a:tabLst>
                <a:tab pos="631825" algn="l"/>
              </a:tabLst>
            </a:pPr>
            <a:r>
              <a:rPr lang="fr-FR" sz="1400" dirty="0">
                <a:solidFill>
                  <a:prstClr val="black"/>
                </a:solidFill>
              </a:rPr>
              <a:t>Aspect : mat, brillant ou granité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0551" y="5157192"/>
            <a:ext cx="2481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0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b="1" dirty="0">
                <a:solidFill>
                  <a:prstClr val="black"/>
                </a:solidFill>
              </a:rPr>
              <a:t>Dernier niveau : </a:t>
            </a:r>
            <a:r>
              <a:rPr lang="fr-FR" sz="1600" dirty="0">
                <a:solidFill>
                  <a:prstClr val="black"/>
                </a:solidFill>
              </a:rPr>
              <a:t>bardage métallique en zinc</a:t>
            </a:r>
          </a:p>
        </p:txBody>
      </p:sp>
      <p:pic>
        <p:nvPicPr>
          <p:cNvPr id="1026" name="Picture 2" descr="P:\DIRECTION DE L'IMMOBILIER\SERVICE COMMUNICATION\vue_oriel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6216"/>
            <a:ext cx="3676118" cy="27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55576" y="5486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L’enveloppe du bâtiment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230368"/>
            <a:ext cx="7603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  <a:tabLst>
                <a:tab pos="715963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La toiture et les terrasses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3906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7" descr="Coupe_loggi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/>
          <a:stretch/>
        </p:blipFill>
        <p:spPr bwMode="auto">
          <a:xfrm>
            <a:off x="4752107" y="1250184"/>
            <a:ext cx="3550150" cy="5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5536" y="1619516"/>
            <a:ext cx="417646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600" dirty="0">
                <a:latin typeface="+mn-lt"/>
              </a:rPr>
              <a:t>Toitures : </a:t>
            </a:r>
          </a:p>
          <a:p>
            <a:pPr marL="742950" lvl="1" indent="-28575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Isolation </a:t>
            </a:r>
            <a:r>
              <a:rPr lang="fr-FR" sz="1600" dirty="0" smtClean="0">
                <a:latin typeface="+mn-lt"/>
              </a:rPr>
              <a:t>thermique et réfection de l’étanchéité</a:t>
            </a:r>
            <a:endParaRPr lang="fr-FR" sz="1600" dirty="0">
              <a:latin typeface="+mn-lt"/>
            </a:endParaRPr>
          </a:p>
          <a:p>
            <a:pPr marL="742950" lvl="1" indent="-28575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Installation d’un </a:t>
            </a:r>
            <a:r>
              <a:rPr lang="fr-FR" sz="1600" dirty="0" smtClean="0">
                <a:latin typeface="+mn-lt"/>
              </a:rPr>
              <a:t>garde-corps</a:t>
            </a:r>
          </a:p>
          <a:p>
            <a:pPr marL="742950" lvl="1" indent="-285750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fr-FR" sz="1600" dirty="0" smtClean="0">
              <a:latin typeface="+mn-lt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600" dirty="0">
                <a:latin typeface="+mn-lt"/>
              </a:rPr>
              <a:t>Terrasses privatives : </a:t>
            </a:r>
          </a:p>
          <a:p>
            <a:pPr marL="742950" lvl="1" indent="-28575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Remplacement des </a:t>
            </a:r>
            <a:r>
              <a:rPr lang="fr-FR" sz="1600" dirty="0" smtClean="0">
                <a:latin typeface="+mn-lt"/>
              </a:rPr>
              <a:t>garde-corps</a:t>
            </a:r>
            <a:endParaRPr lang="fr-FR" sz="1600" dirty="0">
              <a:latin typeface="+mn-lt"/>
            </a:endParaRPr>
          </a:p>
          <a:p>
            <a:pPr marL="742950" lvl="1" indent="-28575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Remplacement des dalles de terrasse par des dalles en bois sur plot </a:t>
            </a:r>
          </a:p>
          <a:p>
            <a:pPr lvl="1">
              <a:buClr>
                <a:srgbClr val="FF0000"/>
              </a:buClr>
              <a:defRPr/>
            </a:pPr>
            <a:endParaRPr lang="fr-FR" sz="1600" dirty="0">
              <a:latin typeface="+mj-lt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600" dirty="0" smtClean="0"/>
              <a:t>Transformation de 10 balcons (à l’intersection des 2 rues) en oriels, un espace en plus</a:t>
            </a:r>
            <a:endParaRPr lang="fr-FR" sz="16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00" y="5089009"/>
            <a:ext cx="1955088" cy="1459021"/>
          </a:xfrm>
          <a:prstGeom prst="rect">
            <a:avLst/>
          </a:prstGeom>
          <a:noFill/>
          <a:ln>
            <a:noFill/>
          </a:ln>
          <a:effectLst>
            <a:outerShdw blurRad="342900" dir="738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DSC0067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12218" r="19875" b="9348"/>
          <a:stretch>
            <a:fillRect/>
          </a:stretch>
        </p:blipFill>
        <p:spPr bwMode="auto">
          <a:xfrm>
            <a:off x="779116" y="5079261"/>
            <a:ext cx="1494029" cy="144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2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F66D-AE39-4AF9-8A6A-A027054BF5D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1467048"/>
            <a:ext cx="49903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/>
              <a:t>Dépose intégrale de l’ancien châssis </a:t>
            </a:r>
            <a:endParaRPr lang="fr-FR" sz="1600" dirty="0" smtClean="0"/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/>
              <a:t>Maintien du double </a:t>
            </a:r>
            <a:r>
              <a:rPr lang="fr-FR" sz="1600" dirty="0" smtClean="0"/>
              <a:t>vitrage</a:t>
            </a:r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/>
              <a:t>Châssis en PVC </a:t>
            </a:r>
            <a:endParaRPr lang="fr-FR" sz="1600" dirty="0" smtClean="0"/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 smtClean="0"/>
              <a:t>Fenêtres au nu de l’isolant extérieur avec création d’une tapée  intérieure</a:t>
            </a:r>
          </a:p>
          <a:p>
            <a:pPr marL="631825" indent="-3683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fr-FR" sz="1600" dirty="0" smtClean="0"/>
              <a:t>Réfection de l’habillage périphérique de la fenêtre</a:t>
            </a:r>
            <a:endParaRPr 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395536" y="1061083"/>
            <a:ext cx="7603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  <a:tabLst>
                <a:tab pos="715963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Le remplacement des fenêtres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55576" y="548680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C00000"/>
                </a:solidFill>
                <a:cs typeface="Arial" pitchFamily="34" charset="0"/>
              </a:rPr>
              <a:t>L’enveloppe du bâtiment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9" name="Content Placeholder 8" descr="Veka_ALPHALINE-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1" t="-1" b="18532"/>
          <a:stretch/>
        </p:blipFill>
        <p:spPr>
          <a:xfrm>
            <a:off x="5344963" y="1245749"/>
            <a:ext cx="3082652" cy="3831025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5"/>
          <a:stretch/>
        </p:blipFill>
        <p:spPr bwMode="auto">
          <a:xfrm>
            <a:off x="0" y="3467719"/>
            <a:ext cx="5169854" cy="323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32817" y="362203"/>
            <a:ext cx="8460432" cy="69888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arré corné 25"/>
          <p:cNvSpPr/>
          <p:nvPr/>
        </p:nvSpPr>
        <p:spPr>
          <a:xfrm>
            <a:off x="5733628" y="5381461"/>
            <a:ext cx="2597052" cy="1323439"/>
          </a:xfrm>
          <a:prstGeom prst="foldedCorner">
            <a:avLst/>
          </a:prstGeom>
          <a:solidFill>
            <a:srgbClr val="E94D6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80112" y="5373216"/>
            <a:ext cx="2750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>
              <a:spcAft>
                <a:spcPts val="600"/>
              </a:spcAft>
              <a:buClr>
                <a:srgbClr val="C00000"/>
              </a:buClr>
              <a:tabLst>
                <a:tab pos="631825" algn="l"/>
              </a:tabLst>
            </a:pPr>
            <a:r>
              <a:rPr lang="fr-FR" sz="1600" b="1" dirty="0"/>
              <a:t>Conséquence : </a:t>
            </a:r>
            <a:r>
              <a:rPr lang="fr-FR" sz="1600" dirty="0"/>
              <a:t>une </a:t>
            </a:r>
            <a:r>
              <a:rPr lang="fr-FR" sz="1600" dirty="0" smtClean="0"/>
              <a:t>meilleure </a:t>
            </a:r>
            <a:r>
              <a:rPr lang="fr-FR" sz="1600" dirty="0"/>
              <a:t>isolation phonique, thermique et un léger accroissement de </a:t>
            </a:r>
            <a:r>
              <a:rPr lang="fr-FR" sz="1600" dirty="0" smtClean="0"/>
              <a:t>la </a:t>
            </a:r>
            <a:r>
              <a:rPr lang="fr-FR" sz="1600" dirty="0"/>
              <a:t>surface </a:t>
            </a:r>
            <a:r>
              <a:rPr lang="fr-FR" sz="1600" dirty="0" smtClean="0"/>
              <a:t>vitrée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259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7398</TotalTime>
  <Words>1239</Words>
  <Application>Microsoft Office PowerPoint</Application>
  <PresentationFormat>Affichage à l'écran (4:3)</PresentationFormat>
  <Paragraphs>236</Paragraphs>
  <Slides>22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Contiguïté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MESSE Alexandra</dc:creator>
  <cp:lastModifiedBy>THELOT Charlotte</cp:lastModifiedBy>
  <cp:revision>336</cp:revision>
  <cp:lastPrinted>2012-04-16T14:05:14Z</cp:lastPrinted>
  <dcterms:created xsi:type="dcterms:W3CDTF">2011-08-18T14:36:20Z</dcterms:created>
  <dcterms:modified xsi:type="dcterms:W3CDTF">2014-02-19T10:11:58Z</dcterms:modified>
</cp:coreProperties>
</file>