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6" r:id="rId2"/>
    <p:sldId id="358" r:id="rId3"/>
    <p:sldId id="441" r:id="rId4"/>
    <p:sldId id="368" r:id="rId5"/>
    <p:sldId id="531" r:id="rId6"/>
    <p:sldId id="532" r:id="rId7"/>
    <p:sldId id="535" r:id="rId8"/>
    <p:sldId id="499" r:id="rId9"/>
    <p:sldId id="501" r:id="rId10"/>
    <p:sldId id="421" r:id="rId11"/>
    <p:sldId id="289" r:id="rId12"/>
    <p:sldId id="292" r:id="rId13"/>
    <p:sldId id="296" r:id="rId14"/>
    <p:sldId id="336" r:id="rId15"/>
    <p:sldId id="360" r:id="rId16"/>
    <p:sldId id="490" r:id="rId17"/>
    <p:sldId id="491" r:id="rId18"/>
    <p:sldId id="493" r:id="rId19"/>
    <p:sldId id="440" r:id="rId20"/>
    <p:sldId id="503" r:id="rId21"/>
    <p:sldId id="505" r:id="rId22"/>
    <p:sldId id="424" r:id="rId23"/>
    <p:sldId id="298" r:id="rId24"/>
    <p:sldId id="497" r:id="rId25"/>
    <p:sldId id="495" r:id="rId26"/>
    <p:sldId id="460" r:id="rId27"/>
    <p:sldId id="461" r:id="rId28"/>
    <p:sldId id="439" r:id="rId29"/>
    <p:sldId id="462" r:id="rId30"/>
    <p:sldId id="442" r:id="rId31"/>
    <p:sldId id="387" r:id="rId32"/>
    <p:sldId id="464" r:id="rId33"/>
    <p:sldId id="412" r:id="rId34"/>
    <p:sldId id="463" r:id="rId35"/>
    <p:sldId id="488" r:id="rId36"/>
    <p:sldId id="489" r:id="rId37"/>
    <p:sldId id="443" r:id="rId38"/>
    <p:sldId id="315" r:id="rId39"/>
    <p:sldId id="388" r:id="rId40"/>
    <p:sldId id="423" r:id="rId41"/>
    <p:sldId id="425" r:id="rId42"/>
    <p:sldId id="369" r:id="rId43"/>
    <p:sldId id="370" r:id="rId44"/>
    <p:sldId id="536" r:id="rId45"/>
    <p:sldId id="371" r:id="rId46"/>
    <p:sldId id="372" r:id="rId47"/>
    <p:sldId id="476" r:id="rId48"/>
    <p:sldId id="473" r:id="rId49"/>
    <p:sldId id="377" r:id="rId50"/>
    <p:sldId id="392" r:id="rId51"/>
    <p:sldId id="475" r:id="rId52"/>
    <p:sldId id="258" r:id="rId53"/>
    <p:sldId id="444" r:id="rId54"/>
    <p:sldId id="467" r:id="rId55"/>
    <p:sldId id="468" r:id="rId56"/>
    <p:sldId id="469" r:id="rId57"/>
    <p:sldId id="384" r:id="rId58"/>
    <p:sldId id="427" r:id="rId59"/>
    <p:sldId id="428" r:id="rId60"/>
    <p:sldId id="429" r:id="rId61"/>
    <p:sldId id="430" r:id="rId62"/>
    <p:sldId id="431" r:id="rId63"/>
    <p:sldId id="432" r:id="rId64"/>
    <p:sldId id="433" r:id="rId65"/>
    <p:sldId id="434" r:id="rId66"/>
    <p:sldId id="398" r:id="rId67"/>
    <p:sldId id="449" r:id="rId68"/>
    <p:sldId id="451" r:id="rId69"/>
    <p:sldId id="453" r:id="rId70"/>
    <p:sldId id="452" r:id="rId71"/>
    <p:sldId id="277" r:id="rId72"/>
    <p:sldId id="477" r:id="rId73"/>
    <p:sldId id="478" r:id="rId74"/>
    <p:sldId id="479" r:id="rId75"/>
    <p:sldId id="480" r:id="rId76"/>
    <p:sldId id="481" r:id="rId77"/>
    <p:sldId id="482" r:id="rId78"/>
    <p:sldId id="484" r:id="rId79"/>
    <p:sldId id="485" r:id="rId80"/>
    <p:sldId id="483" r:id="rId81"/>
    <p:sldId id="486" r:id="rId82"/>
    <p:sldId id="487" r:id="rId83"/>
    <p:sldId id="518" r:id="rId84"/>
    <p:sldId id="393" r:id="rId85"/>
    <p:sldId id="394" r:id="rId86"/>
    <p:sldId id="339" r:id="rId87"/>
    <p:sldId id="302" r:id="rId88"/>
    <p:sldId id="304" r:id="rId89"/>
    <p:sldId id="306" r:id="rId90"/>
    <p:sldId id="347" r:id="rId91"/>
    <p:sldId id="520" r:id="rId92"/>
    <p:sldId id="410" r:id="rId93"/>
    <p:sldId id="350" r:id="rId94"/>
    <p:sldId id="263" r:id="rId95"/>
    <p:sldId id="455" r:id="rId96"/>
    <p:sldId id="522" r:id="rId97"/>
    <p:sldId id="523" r:id="rId98"/>
    <p:sldId id="524" r:id="rId99"/>
    <p:sldId id="457" r:id="rId100"/>
    <p:sldId id="396" r:id="rId101"/>
    <p:sldId id="529" r:id="rId102"/>
    <p:sldId id="530" r:id="rId103"/>
    <p:sldId id="525" r:id="rId104"/>
    <p:sldId id="351" r:id="rId105"/>
    <p:sldId id="356" r:id="rId106"/>
    <p:sldId id="526" r:id="rId107"/>
    <p:sldId id="527" r:id="rId108"/>
    <p:sldId id="528" r:id="rId109"/>
    <p:sldId id="32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0" autoAdjust="0"/>
    <p:restoredTop sz="93004" autoAdjust="0"/>
  </p:normalViewPr>
  <p:slideViewPr>
    <p:cSldViewPr snapToGrid="0" snapToObjects="1">
      <p:cViewPr varScale="1">
        <p:scale>
          <a:sx n="118" d="100"/>
          <a:sy n="118" d="100"/>
        </p:scale>
        <p:origin x="11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B5BC22-D152-9E46-ACD7-4F8FCD96146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fr-FR"/>
        </a:p>
      </dgm:t>
    </dgm:pt>
    <dgm:pt modelId="{68F58411-0F29-474D-91D8-9940776C8FA8}">
      <dgm:prSet custT="1"/>
      <dgm:spPr/>
      <dgm:t>
        <a:bodyPr/>
        <a:lstStyle/>
        <a:p>
          <a:r>
            <a:rPr lang="en-US" sz="1050" dirty="0"/>
            <a:t>:art. 26 (2/3) </a:t>
          </a:r>
          <a:r>
            <a:rPr lang="en-US" sz="1050" dirty="0" err="1"/>
            <a:t>ou</a:t>
          </a:r>
          <a:r>
            <a:rPr lang="en-US" sz="1050" dirty="0"/>
            <a:t> 25 (50% + 1 VOIX)  de la </a:t>
          </a:r>
          <a:r>
            <a:rPr lang="en-US" sz="1050" dirty="0" err="1"/>
            <a:t>loi</a:t>
          </a:r>
          <a:r>
            <a:rPr lang="en-US" sz="1050" dirty="0"/>
            <a:t> du 10 </a:t>
          </a:r>
          <a:r>
            <a:rPr lang="en-US" sz="1050" dirty="0" err="1"/>
            <a:t>juillet</a:t>
          </a:r>
          <a:r>
            <a:rPr lang="en-US" sz="1050" dirty="0"/>
            <a:t> 1965 </a:t>
          </a:r>
          <a:r>
            <a:rPr lang="en-US" sz="1050" dirty="0" err="1"/>
            <a:t>suivant</a:t>
          </a:r>
          <a:r>
            <a:rPr lang="en-US" sz="1050" dirty="0"/>
            <a:t> la Commune (sans DPU </a:t>
          </a:r>
          <a:r>
            <a:rPr lang="en-US" sz="1050" dirty="0" err="1"/>
            <a:t>ou</a:t>
          </a:r>
          <a:r>
            <a:rPr lang="en-US" sz="1050" dirty="0"/>
            <a:t> avec DPU)</a:t>
          </a:r>
          <a:endParaRPr lang="fr-FR" sz="1050" dirty="0"/>
        </a:p>
      </dgm:t>
    </dgm:pt>
    <dgm:pt modelId="{8CC0D0D5-1290-7E49-A26A-64FFFD326167}" type="parTrans" cxnId="{65B11E12-5E1D-FC46-9F79-59FC604E4F5B}">
      <dgm:prSet/>
      <dgm:spPr/>
      <dgm:t>
        <a:bodyPr/>
        <a:lstStyle/>
        <a:p>
          <a:endParaRPr lang="fr-FR"/>
        </a:p>
      </dgm:t>
    </dgm:pt>
    <dgm:pt modelId="{800EC25C-080C-9F4D-ABCB-799B83960FA0}" type="sibTrans" cxnId="{65B11E12-5E1D-FC46-9F79-59FC604E4F5B}">
      <dgm:prSet/>
      <dgm:spPr/>
      <dgm:t>
        <a:bodyPr/>
        <a:lstStyle/>
        <a:p>
          <a:endParaRPr lang="fr-FR"/>
        </a:p>
      </dgm:t>
    </dgm:pt>
    <dgm:pt modelId="{99BC3C8F-53E4-F942-9C7A-A79CD3F22FBB}">
      <dgm:prSet custT="1"/>
      <dgm:spPr/>
      <dgm:t>
        <a:bodyPr/>
        <a:lstStyle/>
        <a:p>
          <a:r>
            <a:rPr lang="en-US" sz="1100" dirty="0"/>
            <a:t>La </a:t>
          </a:r>
          <a:r>
            <a:rPr lang="en-US" sz="1100" dirty="0" err="1"/>
            <a:t>surélévation</a:t>
          </a:r>
          <a:r>
            <a:rPr lang="en-US" sz="1100" dirty="0"/>
            <a:t> </a:t>
          </a:r>
          <a:r>
            <a:rPr lang="en-US" sz="1100" dirty="0" err="1"/>
            <a:t>directe</a:t>
          </a:r>
          <a:r>
            <a:rPr lang="en-US" sz="1100" dirty="0"/>
            <a:t> possible par le </a:t>
          </a:r>
          <a:r>
            <a:rPr lang="en-US" sz="1100" dirty="0" err="1"/>
            <a:t>Syndicat</a:t>
          </a:r>
          <a:r>
            <a:rPr lang="en-US" sz="1100" dirty="0"/>
            <a:t> des </a:t>
          </a:r>
          <a:r>
            <a:rPr lang="en-US" sz="1100" dirty="0" err="1"/>
            <a:t>copropriétaires</a:t>
          </a:r>
          <a:r>
            <a:rPr lang="en-US" sz="1100" dirty="0"/>
            <a:t> (SDC) qui </a:t>
          </a:r>
          <a:r>
            <a:rPr lang="en-US" sz="1100" dirty="0" err="1"/>
            <a:t>est</a:t>
          </a:r>
          <a:r>
            <a:rPr lang="en-US" sz="1100" dirty="0"/>
            <a:t> MO: art. 26</a:t>
          </a:r>
          <a:endParaRPr lang="fr-FR" sz="1100" dirty="0"/>
        </a:p>
      </dgm:t>
    </dgm:pt>
    <dgm:pt modelId="{398DA9C9-6788-B14A-8648-6E3EC64688AA}" type="parTrans" cxnId="{1D691540-54ED-BD4D-BD12-EBC39A211D33}">
      <dgm:prSet/>
      <dgm:spPr/>
      <dgm:t>
        <a:bodyPr/>
        <a:lstStyle/>
        <a:p>
          <a:endParaRPr lang="fr-FR"/>
        </a:p>
      </dgm:t>
    </dgm:pt>
    <dgm:pt modelId="{C43E6255-FDD1-484E-B6D8-83BCBFAEC1C4}" type="sibTrans" cxnId="{1D691540-54ED-BD4D-BD12-EBC39A211D33}">
      <dgm:prSet/>
      <dgm:spPr/>
      <dgm:t>
        <a:bodyPr/>
        <a:lstStyle/>
        <a:p>
          <a:endParaRPr lang="fr-FR"/>
        </a:p>
      </dgm:t>
    </dgm:pt>
    <dgm:pt modelId="{EE00A34B-A881-074E-BFE7-A4ED8F8305C7}">
      <dgm:prSet custT="1"/>
      <dgm:spPr/>
      <dgm:t>
        <a:bodyPr/>
        <a:lstStyle/>
        <a:p>
          <a:r>
            <a:rPr lang="en-US" sz="1050" dirty="0"/>
            <a:t>La </a:t>
          </a:r>
          <a:r>
            <a:rPr lang="en-US" sz="1050" dirty="0" err="1"/>
            <a:t>surélévation</a:t>
          </a:r>
          <a:r>
            <a:rPr lang="en-US" sz="1050" dirty="0"/>
            <a:t> </a:t>
          </a:r>
          <a:r>
            <a:rPr lang="en-US" sz="1050" dirty="0" err="1"/>
            <a:t>indirecte</a:t>
          </a:r>
          <a:r>
            <a:rPr lang="en-US" sz="1050" dirty="0"/>
            <a:t> par un </a:t>
          </a:r>
          <a:r>
            <a:rPr lang="en-US" sz="1050" dirty="0" err="1"/>
            <a:t>promoteur</a:t>
          </a:r>
          <a:r>
            <a:rPr lang="en-US" sz="1050" dirty="0"/>
            <a:t> : on vend le </a:t>
          </a:r>
          <a:r>
            <a:rPr lang="en-US" sz="1050" dirty="0" err="1"/>
            <a:t>toit</a:t>
          </a:r>
          <a:r>
            <a:rPr lang="en-US" sz="1050" dirty="0"/>
            <a:t> </a:t>
          </a:r>
          <a:r>
            <a:rPr lang="en-US" sz="1050" dirty="0" err="1"/>
            <a:t>soit</a:t>
          </a:r>
          <a:r>
            <a:rPr lang="en-US" sz="1050" dirty="0"/>
            <a:t> un “droit </a:t>
          </a:r>
          <a:r>
            <a:rPr lang="en-US" sz="1050" dirty="0" err="1"/>
            <a:t>à</a:t>
          </a:r>
          <a:r>
            <a:rPr lang="en-US" sz="1050" dirty="0"/>
            <a:t> </a:t>
          </a:r>
          <a:r>
            <a:rPr lang="en-US" sz="1050" dirty="0" err="1"/>
            <a:t>construire</a:t>
          </a:r>
          <a:r>
            <a:rPr lang="en-US" sz="1050" dirty="0"/>
            <a:t>”: art. 26 </a:t>
          </a:r>
          <a:r>
            <a:rPr lang="en-US" sz="1050" dirty="0" err="1"/>
            <a:t>ou</a:t>
          </a:r>
          <a:r>
            <a:rPr lang="en-US" sz="1050" dirty="0"/>
            <a:t> 25 </a:t>
          </a:r>
          <a:r>
            <a:rPr lang="en-US" sz="1050" dirty="0" err="1"/>
            <a:t>si</a:t>
          </a:r>
          <a:r>
            <a:rPr lang="en-US" sz="1050" dirty="0"/>
            <a:t> commune </a:t>
          </a:r>
          <a:r>
            <a:rPr lang="en-US" sz="1050" dirty="0" err="1"/>
            <a:t>à</a:t>
          </a:r>
          <a:r>
            <a:rPr lang="en-US" sz="1050" dirty="0"/>
            <a:t> droit de </a:t>
          </a:r>
          <a:r>
            <a:rPr lang="en-US" sz="1050" dirty="0" err="1"/>
            <a:t>préemption</a:t>
          </a:r>
          <a:r>
            <a:rPr lang="en-US" sz="700" dirty="0"/>
            <a:t>.</a:t>
          </a:r>
          <a:endParaRPr lang="fr-FR" sz="700" dirty="0"/>
        </a:p>
      </dgm:t>
    </dgm:pt>
    <dgm:pt modelId="{285E8963-A501-1B4F-9FA9-D06A5A4CEAB1}" type="parTrans" cxnId="{4DED6DA2-23E7-D943-96AE-1CB97DDDC923}">
      <dgm:prSet/>
      <dgm:spPr/>
      <dgm:t>
        <a:bodyPr/>
        <a:lstStyle/>
        <a:p>
          <a:endParaRPr lang="fr-FR"/>
        </a:p>
      </dgm:t>
    </dgm:pt>
    <dgm:pt modelId="{724CA0CB-CCDB-B04D-AED5-9E098FCA1FD0}" type="sibTrans" cxnId="{4DED6DA2-23E7-D943-96AE-1CB97DDDC923}">
      <dgm:prSet/>
      <dgm:spPr/>
      <dgm:t>
        <a:bodyPr/>
        <a:lstStyle/>
        <a:p>
          <a:endParaRPr lang="fr-FR"/>
        </a:p>
      </dgm:t>
    </dgm:pt>
    <dgm:pt modelId="{19680A4A-556E-7942-90A1-58EA7DB0AF24}">
      <dgm:prSet/>
      <dgm:spPr/>
      <dgm:t>
        <a:bodyPr/>
        <a:lstStyle/>
        <a:p>
          <a:r>
            <a:rPr lang="en-US" dirty="0"/>
            <a:t>La </a:t>
          </a:r>
          <a:r>
            <a:rPr lang="en-US" dirty="0" err="1"/>
            <a:t>surélévation</a:t>
          </a:r>
          <a:r>
            <a:rPr lang="en-US" dirty="0"/>
            <a:t> </a:t>
          </a:r>
          <a:r>
            <a:rPr lang="en-US" dirty="0" err="1"/>
            <a:t>indirecte</a:t>
          </a:r>
          <a:r>
            <a:rPr lang="en-US" dirty="0"/>
            <a:t>  par les </a:t>
          </a:r>
          <a:r>
            <a:rPr lang="en-US" dirty="0" err="1"/>
            <a:t>copropriétaires</a:t>
          </a:r>
          <a:r>
            <a:rPr lang="en-US" dirty="0"/>
            <a:t> du dernier </a:t>
          </a:r>
          <a:r>
            <a:rPr lang="en-US" dirty="0" err="1"/>
            <a:t>en</a:t>
          </a:r>
          <a:r>
            <a:rPr lang="en-US" dirty="0"/>
            <a:t> SCI </a:t>
          </a:r>
          <a:r>
            <a:rPr lang="en-US" dirty="0" err="1"/>
            <a:t>ou</a:t>
          </a:r>
          <a:r>
            <a:rPr lang="en-US" dirty="0"/>
            <a:t> </a:t>
          </a:r>
          <a:r>
            <a:rPr lang="en-US" dirty="0" err="1"/>
            <a:t>indivision</a:t>
          </a:r>
          <a:r>
            <a:rPr lang="en-US" dirty="0"/>
            <a:t> </a:t>
          </a:r>
          <a:r>
            <a:rPr lang="en-US" dirty="0" err="1"/>
            <a:t>ou</a:t>
          </a:r>
          <a:r>
            <a:rPr lang="en-US" dirty="0"/>
            <a:t> non.</a:t>
          </a:r>
          <a:endParaRPr lang="fr-FR" dirty="0"/>
        </a:p>
      </dgm:t>
    </dgm:pt>
    <dgm:pt modelId="{67ADFD84-3DA2-A343-8B27-72C7A0A7E425}" type="parTrans" cxnId="{9FC741CD-2208-1D41-ABAC-6EB9F92D224F}">
      <dgm:prSet/>
      <dgm:spPr/>
      <dgm:t>
        <a:bodyPr/>
        <a:lstStyle/>
        <a:p>
          <a:endParaRPr lang="fr-FR"/>
        </a:p>
      </dgm:t>
    </dgm:pt>
    <dgm:pt modelId="{D9A3D19A-5F9F-6145-AACE-EAB1F7F6A342}" type="sibTrans" cxnId="{9FC741CD-2208-1D41-ABAC-6EB9F92D224F}">
      <dgm:prSet/>
      <dgm:spPr/>
      <dgm:t>
        <a:bodyPr/>
        <a:lstStyle/>
        <a:p>
          <a:endParaRPr lang="fr-FR"/>
        </a:p>
      </dgm:t>
    </dgm:pt>
    <dgm:pt modelId="{E1C0DF94-E02F-354F-A5EC-16750EAAFB34}" type="pres">
      <dgm:prSet presAssocID="{FBB5BC22-D152-9E46-ACD7-4F8FCD96146C}" presName="composite" presStyleCnt="0">
        <dgm:presLayoutVars>
          <dgm:chMax val="5"/>
          <dgm:dir/>
          <dgm:animLvl val="ctr"/>
          <dgm:resizeHandles val="exact"/>
        </dgm:presLayoutVars>
      </dgm:prSet>
      <dgm:spPr/>
    </dgm:pt>
    <dgm:pt modelId="{BD267C63-467A-C649-806E-BB97235E9B8E}" type="pres">
      <dgm:prSet presAssocID="{FBB5BC22-D152-9E46-ACD7-4F8FCD96146C}" presName="cycle" presStyleCnt="0"/>
      <dgm:spPr/>
    </dgm:pt>
    <dgm:pt modelId="{388C6B68-5606-EE4E-B50B-DCD821E418C3}" type="pres">
      <dgm:prSet presAssocID="{FBB5BC22-D152-9E46-ACD7-4F8FCD96146C}" presName="centerShape" presStyleCnt="0"/>
      <dgm:spPr/>
    </dgm:pt>
    <dgm:pt modelId="{2BEE093C-474B-6D4C-A463-42F0AB1D7F00}" type="pres">
      <dgm:prSet presAssocID="{FBB5BC22-D152-9E46-ACD7-4F8FCD96146C}" presName="connSite" presStyleLbl="node1" presStyleIdx="0" presStyleCnt="5"/>
      <dgm:spPr/>
    </dgm:pt>
    <dgm:pt modelId="{2886D90A-92D6-E846-A379-6688377E074B}" type="pres">
      <dgm:prSet presAssocID="{FBB5BC22-D152-9E46-ACD7-4F8FCD96146C}" presName="visible" presStyleLbl="node1" presStyleIdx="0" presStyleCnt="5" custScaleX="18920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AEEF130-9DFB-954B-971A-6AAE1478A510}" type="pres">
      <dgm:prSet presAssocID="{8CC0D0D5-1290-7E49-A26A-64FFFD326167}" presName="Name25" presStyleLbl="parChTrans1D1" presStyleIdx="0" presStyleCnt="4"/>
      <dgm:spPr/>
    </dgm:pt>
    <dgm:pt modelId="{1DDC5F63-9AB1-8B4C-BB42-8525731D7C36}" type="pres">
      <dgm:prSet presAssocID="{68F58411-0F29-474D-91D8-9940776C8FA8}" presName="node" presStyleCnt="0"/>
      <dgm:spPr/>
    </dgm:pt>
    <dgm:pt modelId="{116FD262-73E3-7C4B-9E9B-70CE68F1B42F}" type="pres">
      <dgm:prSet presAssocID="{68F58411-0F29-474D-91D8-9940776C8FA8}" presName="parentNode" presStyleLbl="node1" presStyleIdx="1" presStyleCnt="5" custScaleX="255733" custScaleY="101995">
        <dgm:presLayoutVars>
          <dgm:chMax val="1"/>
          <dgm:bulletEnabled val="1"/>
        </dgm:presLayoutVars>
      </dgm:prSet>
      <dgm:spPr/>
    </dgm:pt>
    <dgm:pt modelId="{53315132-2781-994E-A037-486177568AD1}" type="pres">
      <dgm:prSet presAssocID="{68F58411-0F29-474D-91D8-9940776C8FA8}" presName="childNode" presStyleLbl="revTx" presStyleIdx="0" presStyleCnt="0">
        <dgm:presLayoutVars>
          <dgm:bulletEnabled val="1"/>
        </dgm:presLayoutVars>
      </dgm:prSet>
      <dgm:spPr/>
    </dgm:pt>
    <dgm:pt modelId="{17E46F11-CA1C-214D-80E7-ACC8E48C9616}" type="pres">
      <dgm:prSet presAssocID="{398DA9C9-6788-B14A-8648-6E3EC64688AA}" presName="Name25" presStyleLbl="parChTrans1D1" presStyleIdx="1" presStyleCnt="4"/>
      <dgm:spPr/>
    </dgm:pt>
    <dgm:pt modelId="{CC3954EC-9A63-614B-B7ED-81D9F5E65FEB}" type="pres">
      <dgm:prSet presAssocID="{99BC3C8F-53E4-F942-9C7A-A79CD3F22FBB}" presName="node" presStyleCnt="0"/>
      <dgm:spPr/>
    </dgm:pt>
    <dgm:pt modelId="{129B09E7-184F-6A4C-902B-7BD07F1E9C3F}" type="pres">
      <dgm:prSet presAssocID="{99BC3C8F-53E4-F942-9C7A-A79CD3F22FBB}" presName="parentNode" presStyleLbl="node1" presStyleIdx="2" presStyleCnt="5" custScaleX="204560" custScaleY="179985">
        <dgm:presLayoutVars>
          <dgm:chMax val="1"/>
          <dgm:bulletEnabled val="1"/>
        </dgm:presLayoutVars>
      </dgm:prSet>
      <dgm:spPr/>
    </dgm:pt>
    <dgm:pt modelId="{CF46EB8A-F67C-924E-A745-BB3579D48183}" type="pres">
      <dgm:prSet presAssocID="{99BC3C8F-53E4-F942-9C7A-A79CD3F22FBB}" presName="childNode" presStyleLbl="revTx" presStyleIdx="0" presStyleCnt="0">
        <dgm:presLayoutVars>
          <dgm:bulletEnabled val="1"/>
        </dgm:presLayoutVars>
      </dgm:prSet>
      <dgm:spPr/>
    </dgm:pt>
    <dgm:pt modelId="{4F163002-CA38-AE41-ADC3-CEBC6BFB13D8}" type="pres">
      <dgm:prSet presAssocID="{285E8963-A501-1B4F-9FA9-D06A5A4CEAB1}" presName="Name25" presStyleLbl="parChTrans1D1" presStyleIdx="2" presStyleCnt="4"/>
      <dgm:spPr/>
    </dgm:pt>
    <dgm:pt modelId="{0E3355DF-33E7-8240-960D-7884489E425A}" type="pres">
      <dgm:prSet presAssocID="{EE00A34B-A881-074E-BFE7-A4ED8F8305C7}" presName="node" presStyleCnt="0"/>
      <dgm:spPr/>
    </dgm:pt>
    <dgm:pt modelId="{3386E4F2-891E-4E44-9DD1-6031335551CB}" type="pres">
      <dgm:prSet presAssocID="{EE00A34B-A881-074E-BFE7-A4ED8F8305C7}" presName="parentNode" presStyleLbl="node1" presStyleIdx="3" presStyleCnt="5" custScaleX="266198" custScaleY="165514">
        <dgm:presLayoutVars>
          <dgm:chMax val="1"/>
          <dgm:bulletEnabled val="1"/>
        </dgm:presLayoutVars>
      </dgm:prSet>
      <dgm:spPr/>
    </dgm:pt>
    <dgm:pt modelId="{6B92B315-C4E8-6446-942E-47AD374CE0A2}" type="pres">
      <dgm:prSet presAssocID="{EE00A34B-A881-074E-BFE7-A4ED8F8305C7}" presName="childNode" presStyleLbl="revTx" presStyleIdx="0" presStyleCnt="0">
        <dgm:presLayoutVars>
          <dgm:bulletEnabled val="1"/>
        </dgm:presLayoutVars>
      </dgm:prSet>
      <dgm:spPr/>
    </dgm:pt>
    <dgm:pt modelId="{056EB0DB-B0D7-E740-A8A9-A99F7A9E0586}" type="pres">
      <dgm:prSet presAssocID="{67ADFD84-3DA2-A343-8B27-72C7A0A7E425}" presName="Name25" presStyleLbl="parChTrans1D1" presStyleIdx="3" presStyleCnt="4"/>
      <dgm:spPr/>
    </dgm:pt>
    <dgm:pt modelId="{3E39D7F4-06B2-5E4C-80F6-7CCD4CD71E0B}" type="pres">
      <dgm:prSet presAssocID="{19680A4A-556E-7942-90A1-58EA7DB0AF24}" presName="node" presStyleCnt="0"/>
      <dgm:spPr/>
    </dgm:pt>
    <dgm:pt modelId="{700F7E0A-7CA5-E74F-87E6-E93BB47AC9DA}" type="pres">
      <dgm:prSet presAssocID="{19680A4A-556E-7942-90A1-58EA7DB0AF24}" presName="parentNode" presStyleLbl="node1" presStyleIdx="4" presStyleCnt="5" custScaleX="102095" custScaleY="135487" custLinFactNeighborX="8931" custLinFactNeighborY="34731">
        <dgm:presLayoutVars>
          <dgm:chMax val="1"/>
          <dgm:bulletEnabled val="1"/>
        </dgm:presLayoutVars>
      </dgm:prSet>
      <dgm:spPr/>
    </dgm:pt>
    <dgm:pt modelId="{D452FC2A-0622-DE4E-91DE-944C909E50EE}" type="pres">
      <dgm:prSet presAssocID="{19680A4A-556E-7942-90A1-58EA7DB0AF24}" presName="childNode" presStyleLbl="revTx" presStyleIdx="0" presStyleCnt="0">
        <dgm:presLayoutVars>
          <dgm:bulletEnabled val="1"/>
        </dgm:presLayoutVars>
      </dgm:prSet>
      <dgm:spPr/>
    </dgm:pt>
  </dgm:ptLst>
  <dgm:cxnLst>
    <dgm:cxn modelId="{483A920D-8EBE-3543-A57A-FC08B3AC9AA8}" type="presOf" srcId="{8CC0D0D5-1290-7E49-A26A-64FFFD326167}" destId="{1AEEF130-9DFB-954B-971A-6AAE1478A510}" srcOrd="0" destOrd="0" presId="urn:microsoft.com/office/officeart/2005/8/layout/radial2"/>
    <dgm:cxn modelId="{65B11E12-5E1D-FC46-9F79-59FC604E4F5B}" srcId="{FBB5BC22-D152-9E46-ACD7-4F8FCD96146C}" destId="{68F58411-0F29-474D-91D8-9940776C8FA8}" srcOrd="0" destOrd="0" parTransId="{8CC0D0D5-1290-7E49-A26A-64FFFD326167}" sibTransId="{800EC25C-080C-9F4D-ABCB-799B83960FA0}"/>
    <dgm:cxn modelId="{57C0D41C-9256-D245-8C8A-CA6536E6275A}" type="presOf" srcId="{68F58411-0F29-474D-91D8-9940776C8FA8}" destId="{116FD262-73E3-7C4B-9E9B-70CE68F1B42F}" srcOrd="0" destOrd="0" presId="urn:microsoft.com/office/officeart/2005/8/layout/radial2"/>
    <dgm:cxn modelId="{1D691540-54ED-BD4D-BD12-EBC39A211D33}" srcId="{FBB5BC22-D152-9E46-ACD7-4F8FCD96146C}" destId="{99BC3C8F-53E4-F942-9C7A-A79CD3F22FBB}" srcOrd="1" destOrd="0" parTransId="{398DA9C9-6788-B14A-8648-6E3EC64688AA}" sibTransId="{C43E6255-FDD1-484E-B6D8-83BCBFAEC1C4}"/>
    <dgm:cxn modelId="{9968BB4E-4985-3C4B-A86B-163C79B74606}" type="presOf" srcId="{EE00A34B-A881-074E-BFE7-A4ED8F8305C7}" destId="{3386E4F2-891E-4E44-9DD1-6031335551CB}" srcOrd="0" destOrd="0" presId="urn:microsoft.com/office/officeart/2005/8/layout/radial2"/>
    <dgm:cxn modelId="{8CE89C88-5132-C142-B487-78186220CDF7}" type="presOf" srcId="{FBB5BC22-D152-9E46-ACD7-4F8FCD96146C}" destId="{E1C0DF94-E02F-354F-A5EC-16750EAAFB34}" srcOrd="0" destOrd="0" presId="urn:microsoft.com/office/officeart/2005/8/layout/radial2"/>
    <dgm:cxn modelId="{4DED6DA2-23E7-D943-96AE-1CB97DDDC923}" srcId="{FBB5BC22-D152-9E46-ACD7-4F8FCD96146C}" destId="{EE00A34B-A881-074E-BFE7-A4ED8F8305C7}" srcOrd="2" destOrd="0" parTransId="{285E8963-A501-1B4F-9FA9-D06A5A4CEAB1}" sibTransId="{724CA0CB-CCDB-B04D-AED5-9E098FCA1FD0}"/>
    <dgm:cxn modelId="{0113B3A2-2935-F047-B4B9-821EE5185BCB}" type="presOf" srcId="{285E8963-A501-1B4F-9FA9-D06A5A4CEAB1}" destId="{4F163002-CA38-AE41-ADC3-CEBC6BFB13D8}" srcOrd="0" destOrd="0" presId="urn:microsoft.com/office/officeart/2005/8/layout/radial2"/>
    <dgm:cxn modelId="{E721D0B5-64EB-F349-A89E-2BF0AA71EEBC}" type="presOf" srcId="{398DA9C9-6788-B14A-8648-6E3EC64688AA}" destId="{17E46F11-CA1C-214D-80E7-ACC8E48C9616}" srcOrd="0" destOrd="0" presId="urn:microsoft.com/office/officeart/2005/8/layout/radial2"/>
    <dgm:cxn modelId="{9FC741CD-2208-1D41-ABAC-6EB9F92D224F}" srcId="{FBB5BC22-D152-9E46-ACD7-4F8FCD96146C}" destId="{19680A4A-556E-7942-90A1-58EA7DB0AF24}" srcOrd="3" destOrd="0" parTransId="{67ADFD84-3DA2-A343-8B27-72C7A0A7E425}" sibTransId="{D9A3D19A-5F9F-6145-AACE-EAB1F7F6A342}"/>
    <dgm:cxn modelId="{A76FF1CF-71C0-AA4E-98C4-DAB3CD3B11F7}" type="presOf" srcId="{67ADFD84-3DA2-A343-8B27-72C7A0A7E425}" destId="{056EB0DB-B0D7-E740-A8A9-A99F7A9E0586}" srcOrd="0" destOrd="0" presId="urn:microsoft.com/office/officeart/2005/8/layout/radial2"/>
    <dgm:cxn modelId="{93E240D2-98B1-F949-B67C-036360D0EBCE}" type="presOf" srcId="{99BC3C8F-53E4-F942-9C7A-A79CD3F22FBB}" destId="{129B09E7-184F-6A4C-902B-7BD07F1E9C3F}" srcOrd="0" destOrd="0" presId="urn:microsoft.com/office/officeart/2005/8/layout/radial2"/>
    <dgm:cxn modelId="{6F371FEA-0899-1745-8260-A2F5008E9738}" type="presOf" srcId="{19680A4A-556E-7942-90A1-58EA7DB0AF24}" destId="{700F7E0A-7CA5-E74F-87E6-E93BB47AC9DA}" srcOrd="0" destOrd="0" presId="urn:microsoft.com/office/officeart/2005/8/layout/radial2"/>
    <dgm:cxn modelId="{45504448-5F4F-594C-ACDA-BDC4A9841E57}" type="presParOf" srcId="{E1C0DF94-E02F-354F-A5EC-16750EAAFB34}" destId="{BD267C63-467A-C649-806E-BB97235E9B8E}" srcOrd="0" destOrd="0" presId="urn:microsoft.com/office/officeart/2005/8/layout/radial2"/>
    <dgm:cxn modelId="{94D444A7-C1A6-E34A-B9BD-4C932AE3D80C}" type="presParOf" srcId="{BD267C63-467A-C649-806E-BB97235E9B8E}" destId="{388C6B68-5606-EE4E-B50B-DCD821E418C3}" srcOrd="0" destOrd="0" presId="urn:microsoft.com/office/officeart/2005/8/layout/radial2"/>
    <dgm:cxn modelId="{AAFEC3CD-F4E5-804E-8F0B-B4599C3DAD30}" type="presParOf" srcId="{388C6B68-5606-EE4E-B50B-DCD821E418C3}" destId="{2BEE093C-474B-6D4C-A463-42F0AB1D7F00}" srcOrd="0" destOrd="0" presId="urn:microsoft.com/office/officeart/2005/8/layout/radial2"/>
    <dgm:cxn modelId="{A13CBA52-2CC7-E147-BEF1-7D35F4DCAE41}" type="presParOf" srcId="{388C6B68-5606-EE4E-B50B-DCD821E418C3}" destId="{2886D90A-92D6-E846-A379-6688377E074B}" srcOrd="1" destOrd="0" presId="urn:microsoft.com/office/officeart/2005/8/layout/radial2"/>
    <dgm:cxn modelId="{3775A088-34A6-1947-A4CD-9298082186A3}" type="presParOf" srcId="{BD267C63-467A-C649-806E-BB97235E9B8E}" destId="{1AEEF130-9DFB-954B-971A-6AAE1478A510}" srcOrd="1" destOrd="0" presId="urn:microsoft.com/office/officeart/2005/8/layout/radial2"/>
    <dgm:cxn modelId="{FA54E0AF-EF92-4945-9EFC-E10D60A81FE4}" type="presParOf" srcId="{BD267C63-467A-C649-806E-BB97235E9B8E}" destId="{1DDC5F63-9AB1-8B4C-BB42-8525731D7C36}" srcOrd="2" destOrd="0" presId="urn:microsoft.com/office/officeart/2005/8/layout/radial2"/>
    <dgm:cxn modelId="{A98533B4-B2D4-3240-BC2F-5689D96D84AF}" type="presParOf" srcId="{1DDC5F63-9AB1-8B4C-BB42-8525731D7C36}" destId="{116FD262-73E3-7C4B-9E9B-70CE68F1B42F}" srcOrd="0" destOrd="0" presId="urn:microsoft.com/office/officeart/2005/8/layout/radial2"/>
    <dgm:cxn modelId="{40E1054C-FC0D-2043-AEAB-8AF008C0F30C}" type="presParOf" srcId="{1DDC5F63-9AB1-8B4C-BB42-8525731D7C36}" destId="{53315132-2781-994E-A037-486177568AD1}" srcOrd="1" destOrd="0" presId="urn:microsoft.com/office/officeart/2005/8/layout/radial2"/>
    <dgm:cxn modelId="{52415B85-87CA-1D48-AE65-3B400001FAB3}" type="presParOf" srcId="{BD267C63-467A-C649-806E-BB97235E9B8E}" destId="{17E46F11-CA1C-214D-80E7-ACC8E48C9616}" srcOrd="3" destOrd="0" presId="urn:microsoft.com/office/officeart/2005/8/layout/radial2"/>
    <dgm:cxn modelId="{B1828402-B0BD-1B46-B67C-D7AA6F5D690C}" type="presParOf" srcId="{BD267C63-467A-C649-806E-BB97235E9B8E}" destId="{CC3954EC-9A63-614B-B7ED-81D9F5E65FEB}" srcOrd="4" destOrd="0" presId="urn:microsoft.com/office/officeart/2005/8/layout/radial2"/>
    <dgm:cxn modelId="{36ECB8B3-C038-064A-91AF-28EE3EDE3B29}" type="presParOf" srcId="{CC3954EC-9A63-614B-B7ED-81D9F5E65FEB}" destId="{129B09E7-184F-6A4C-902B-7BD07F1E9C3F}" srcOrd="0" destOrd="0" presId="urn:microsoft.com/office/officeart/2005/8/layout/radial2"/>
    <dgm:cxn modelId="{1E00302B-B718-C94F-8011-379B25B2D8A2}" type="presParOf" srcId="{CC3954EC-9A63-614B-B7ED-81D9F5E65FEB}" destId="{CF46EB8A-F67C-924E-A745-BB3579D48183}" srcOrd="1" destOrd="0" presId="urn:microsoft.com/office/officeart/2005/8/layout/radial2"/>
    <dgm:cxn modelId="{B5F384EA-5D6A-394C-80C1-4EBFC733BB2A}" type="presParOf" srcId="{BD267C63-467A-C649-806E-BB97235E9B8E}" destId="{4F163002-CA38-AE41-ADC3-CEBC6BFB13D8}" srcOrd="5" destOrd="0" presId="urn:microsoft.com/office/officeart/2005/8/layout/radial2"/>
    <dgm:cxn modelId="{78D51116-79F5-C846-8FD1-D2E576909BCC}" type="presParOf" srcId="{BD267C63-467A-C649-806E-BB97235E9B8E}" destId="{0E3355DF-33E7-8240-960D-7884489E425A}" srcOrd="6" destOrd="0" presId="urn:microsoft.com/office/officeart/2005/8/layout/radial2"/>
    <dgm:cxn modelId="{DEA423DB-FBEC-E14F-9E79-9A38291BB495}" type="presParOf" srcId="{0E3355DF-33E7-8240-960D-7884489E425A}" destId="{3386E4F2-891E-4E44-9DD1-6031335551CB}" srcOrd="0" destOrd="0" presId="urn:microsoft.com/office/officeart/2005/8/layout/radial2"/>
    <dgm:cxn modelId="{5F358339-F609-FA4D-954A-A4CFE6C34C94}" type="presParOf" srcId="{0E3355DF-33E7-8240-960D-7884489E425A}" destId="{6B92B315-C4E8-6446-942E-47AD374CE0A2}" srcOrd="1" destOrd="0" presId="urn:microsoft.com/office/officeart/2005/8/layout/radial2"/>
    <dgm:cxn modelId="{A8C69D67-DF34-0B4C-9477-D009882320A7}" type="presParOf" srcId="{BD267C63-467A-C649-806E-BB97235E9B8E}" destId="{056EB0DB-B0D7-E740-A8A9-A99F7A9E0586}" srcOrd="7" destOrd="0" presId="urn:microsoft.com/office/officeart/2005/8/layout/radial2"/>
    <dgm:cxn modelId="{FE589DF7-B39C-8943-B626-A3FC0F831FD8}" type="presParOf" srcId="{BD267C63-467A-C649-806E-BB97235E9B8E}" destId="{3E39D7F4-06B2-5E4C-80F6-7CCD4CD71E0B}" srcOrd="8" destOrd="0" presId="urn:microsoft.com/office/officeart/2005/8/layout/radial2"/>
    <dgm:cxn modelId="{E4C84DE2-81A3-B240-B466-0F6CDA50B8DD}" type="presParOf" srcId="{3E39D7F4-06B2-5E4C-80F6-7CCD4CD71E0B}" destId="{700F7E0A-7CA5-E74F-87E6-E93BB47AC9DA}" srcOrd="0" destOrd="0" presId="urn:microsoft.com/office/officeart/2005/8/layout/radial2"/>
    <dgm:cxn modelId="{FFE415C9-0E68-B24E-92FD-D8E3B386B05D}" type="presParOf" srcId="{3E39D7F4-06B2-5E4C-80F6-7CCD4CD71E0B}" destId="{D452FC2A-0622-DE4E-91DE-944C909E50E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EB0DB-B0D7-E740-A8A9-A99F7A9E0586}">
      <dsp:nvSpPr>
        <dsp:cNvPr id="0" name=""/>
        <dsp:cNvSpPr/>
      </dsp:nvSpPr>
      <dsp:spPr>
        <a:xfrm rot="3555504">
          <a:off x="2379355" y="3747634"/>
          <a:ext cx="917379" cy="44560"/>
        </a:xfrm>
        <a:custGeom>
          <a:avLst/>
          <a:gdLst/>
          <a:ahLst/>
          <a:cxnLst/>
          <a:rect l="0" t="0" r="0" b="0"/>
          <a:pathLst>
            <a:path>
              <a:moveTo>
                <a:pt x="0" y="22280"/>
              </a:moveTo>
              <a:lnTo>
                <a:pt x="917379" y="222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163002-CA38-AE41-ADC3-CEBC6BFB13D8}">
      <dsp:nvSpPr>
        <dsp:cNvPr id="0" name=""/>
        <dsp:cNvSpPr/>
      </dsp:nvSpPr>
      <dsp:spPr>
        <a:xfrm rot="12285806">
          <a:off x="2564234" y="2897192"/>
          <a:ext cx="344140" cy="44560"/>
        </a:xfrm>
        <a:custGeom>
          <a:avLst/>
          <a:gdLst/>
          <a:ahLst/>
          <a:cxnLst/>
          <a:rect l="0" t="0" r="0" b="0"/>
          <a:pathLst>
            <a:path>
              <a:moveTo>
                <a:pt x="0" y="22280"/>
              </a:moveTo>
              <a:lnTo>
                <a:pt x="344140" y="222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E46F11-CA1C-214D-80E7-ACC8E48C9616}">
      <dsp:nvSpPr>
        <dsp:cNvPr id="0" name=""/>
        <dsp:cNvSpPr/>
      </dsp:nvSpPr>
      <dsp:spPr>
        <a:xfrm rot="9383181">
          <a:off x="2859793" y="2335458"/>
          <a:ext cx="34189" cy="44560"/>
        </a:xfrm>
        <a:custGeom>
          <a:avLst/>
          <a:gdLst/>
          <a:ahLst/>
          <a:cxnLst/>
          <a:rect l="0" t="0" r="0" b="0"/>
          <a:pathLst>
            <a:path>
              <a:moveTo>
                <a:pt x="0" y="22280"/>
              </a:moveTo>
              <a:lnTo>
                <a:pt x="34189" y="222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EEF130-9DFB-954B-971A-6AAE1478A510}">
      <dsp:nvSpPr>
        <dsp:cNvPr id="0" name=""/>
        <dsp:cNvSpPr/>
      </dsp:nvSpPr>
      <dsp:spPr>
        <a:xfrm rot="17610218">
          <a:off x="2219404" y="1515146"/>
          <a:ext cx="898846" cy="44560"/>
        </a:xfrm>
        <a:custGeom>
          <a:avLst/>
          <a:gdLst/>
          <a:ahLst/>
          <a:cxnLst/>
          <a:rect l="0" t="0" r="0" b="0"/>
          <a:pathLst>
            <a:path>
              <a:moveTo>
                <a:pt x="0" y="22280"/>
              </a:moveTo>
              <a:lnTo>
                <a:pt x="898846" y="222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86D90A-92D6-E846-A379-6688377E074B}">
      <dsp:nvSpPr>
        <dsp:cNvPr id="0" name=""/>
        <dsp:cNvSpPr/>
      </dsp:nvSpPr>
      <dsp:spPr>
        <a:xfrm>
          <a:off x="252200" y="1643967"/>
          <a:ext cx="3854587" cy="2037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FD262-73E3-7C4B-9E9B-70CE68F1B42F}">
      <dsp:nvSpPr>
        <dsp:cNvPr id="0" name=""/>
        <dsp:cNvSpPr/>
      </dsp:nvSpPr>
      <dsp:spPr>
        <a:xfrm>
          <a:off x="1552155" y="-112311"/>
          <a:ext cx="3126041" cy="1246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t>:art. 26 (2/3) </a:t>
          </a:r>
          <a:r>
            <a:rPr lang="en-US" sz="1050" kern="1200" dirty="0" err="1"/>
            <a:t>ou</a:t>
          </a:r>
          <a:r>
            <a:rPr lang="en-US" sz="1050" kern="1200" dirty="0"/>
            <a:t> 25 (50% + 1 VOIX)  de la </a:t>
          </a:r>
          <a:r>
            <a:rPr lang="en-US" sz="1050" kern="1200" dirty="0" err="1"/>
            <a:t>loi</a:t>
          </a:r>
          <a:r>
            <a:rPr lang="en-US" sz="1050" kern="1200" dirty="0"/>
            <a:t> du 10 </a:t>
          </a:r>
          <a:r>
            <a:rPr lang="en-US" sz="1050" kern="1200" dirty="0" err="1"/>
            <a:t>juillet</a:t>
          </a:r>
          <a:r>
            <a:rPr lang="en-US" sz="1050" kern="1200" dirty="0"/>
            <a:t> 1965 </a:t>
          </a:r>
          <a:r>
            <a:rPr lang="en-US" sz="1050" kern="1200" dirty="0" err="1"/>
            <a:t>suivant</a:t>
          </a:r>
          <a:r>
            <a:rPr lang="en-US" sz="1050" kern="1200" dirty="0"/>
            <a:t> la Commune (sans DPU </a:t>
          </a:r>
          <a:r>
            <a:rPr lang="en-US" sz="1050" kern="1200" dirty="0" err="1"/>
            <a:t>ou</a:t>
          </a:r>
          <a:r>
            <a:rPr lang="en-US" sz="1050" kern="1200" dirty="0"/>
            <a:t> avec DPU)</a:t>
          </a:r>
          <a:endParaRPr lang="fr-FR" sz="1050" kern="1200" dirty="0"/>
        </a:p>
      </dsp:txBody>
      <dsp:txXfrm>
        <a:off x="2009953" y="70274"/>
        <a:ext cx="2210445" cy="881601"/>
      </dsp:txXfrm>
    </dsp:sp>
    <dsp:sp modelId="{129B09E7-184F-6A4C-902B-7BD07F1E9C3F}">
      <dsp:nvSpPr>
        <dsp:cNvPr id="0" name=""/>
        <dsp:cNvSpPr/>
      </dsp:nvSpPr>
      <dsp:spPr>
        <a:xfrm>
          <a:off x="2730632" y="775045"/>
          <a:ext cx="2500510" cy="22001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La </a:t>
          </a:r>
          <a:r>
            <a:rPr lang="en-US" sz="1100" kern="1200" dirty="0" err="1"/>
            <a:t>surélévation</a:t>
          </a:r>
          <a:r>
            <a:rPr lang="en-US" sz="1100" kern="1200" dirty="0"/>
            <a:t> </a:t>
          </a:r>
          <a:r>
            <a:rPr lang="en-US" sz="1100" kern="1200" dirty="0" err="1"/>
            <a:t>directe</a:t>
          </a:r>
          <a:r>
            <a:rPr lang="en-US" sz="1100" kern="1200" dirty="0"/>
            <a:t> possible par le </a:t>
          </a:r>
          <a:r>
            <a:rPr lang="en-US" sz="1100" kern="1200" dirty="0" err="1"/>
            <a:t>Syndicat</a:t>
          </a:r>
          <a:r>
            <a:rPr lang="en-US" sz="1100" kern="1200" dirty="0"/>
            <a:t> des </a:t>
          </a:r>
          <a:r>
            <a:rPr lang="en-US" sz="1100" kern="1200" dirty="0" err="1"/>
            <a:t>copropriétaires</a:t>
          </a:r>
          <a:r>
            <a:rPr lang="en-US" sz="1100" kern="1200" dirty="0"/>
            <a:t> (SDC) qui </a:t>
          </a:r>
          <a:r>
            <a:rPr lang="en-US" sz="1100" kern="1200" dirty="0" err="1"/>
            <a:t>est</a:t>
          </a:r>
          <a:r>
            <a:rPr lang="en-US" sz="1100" kern="1200" dirty="0"/>
            <a:t> MO: art. 26</a:t>
          </a:r>
          <a:endParaRPr lang="fr-FR" sz="1100" kern="1200" dirty="0"/>
        </a:p>
      </dsp:txBody>
      <dsp:txXfrm>
        <a:off x="3096823" y="1097244"/>
        <a:ext cx="1768128" cy="1555711"/>
      </dsp:txXfrm>
    </dsp:sp>
    <dsp:sp modelId="{3386E4F2-891E-4E44-9DD1-6031335551CB}">
      <dsp:nvSpPr>
        <dsp:cNvPr id="0" name=""/>
        <dsp:cNvSpPr/>
      </dsp:nvSpPr>
      <dsp:spPr>
        <a:xfrm>
          <a:off x="2259724" y="2438532"/>
          <a:ext cx="3253964" cy="2023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t>La </a:t>
          </a:r>
          <a:r>
            <a:rPr lang="en-US" sz="1050" kern="1200" dirty="0" err="1"/>
            <a:t>surélévation</a:t>
          </a:r>
          <a:r>
            <a:rPr lang="en-US" sz="1050" kern="1200" dirty="0"/>
            <a:t> </a:t>
          </a:r>
          <a:r>
            <a:rPr lang="en-US" sz="1050" kern="1200" dirty="0" err="1"/>
            <a:t>indirecte</a:t>
          </a:r>
          <a:r>
            <a:rPr lang="en-US" sz="1050" kern="1200" dirty="0"/>
            <a:t> par un </a:t>
          </a:r>
          <a:r>
            <a:rPr lang="en-US" sz="1050" kern="1200" dirty="0" err="1"/>
            <a:t>promoteur</a:t>
          </a:r>
          <a:r>
            <a:rPr lang="en-US" sz="1050" kern="1200" dirty="0"/>
            <a:t> : on vend le </a:t>
          </a:r>
          <a:r>
            <a:rPr lang="en-US" sz="1050" kern="1200" dirty="0" err="1"/>
            <a:t>toit</a:t>
          </a:r>
          <a:r>
            <a:rPr lang="en-US" sz="1050" kern="1200" dirty="0"/>
            <a:t> </a:t>
          </a:r>
          <a:r>
            <a:rPr lang="en-US" sz="1050" kern="1200" dirty="0" err="1"/>
            <a:t>soit</a:t>
          </a:r>
          <a:r>
            <a:rPr lang="en-US" sz="1050" kern="1200" dirty="0"/>
            <a:t> un “droit </a:t>
          </a:r>
          <a:r>
            <a:rPr lang="en-US" sz="1050" kern="1200" dirty="0" err="1"/>
            <a:t>à</a:t>
          </a:r>
          <a:r>
            <a:rPr lang="en-US" sz="1050" kern="1200" dirty="0"/>
            <a:t> </a:t>
          </a:r>
          <a:r>
            <a:rPr lang="en-US" sz="1050" kern="1200" dirty="0" err="1"/>
            <a:t>construire</a:t>
          </a:r>
          <a:r>
            <a:rPr lang="en-US" sz="1050" kern="1200" dirty="0"/>
            <a:t>”: art. 26 </a:t>
          </a:r>
          <a:r>
            <a:rPr lang="en-US" sz="1050" kern="1200" dirty="0" err="1"/>
            <a:t>ou</a:t>
          </a:r>
          <a:r>
            <a:rPr lang="en-US" sz="1050" kern="1200" dirty="0"/>
            <a:t> 25 </a:t>
          </a:r>
          <a:r>
            <a:rPr lang="en-US" sz="1050" kern="1200" dirty="0" err="1"/>
            <a:t>si</a:t>
          </a:r>
          <a:r>
            <a:rPr lang="en-US" sz="1050" kern="1200" dirty="0"/>
            <a:t> commune </a:t>
          </a:r>
          <a:r>
            <a:rPr lang="en-US" sz="1050" kern="1200" dirty="0" err="1"/>
            <a:t>à</a:t>
          </a:r>
          <a:r>
            <a:rPr lang="en-US" sz="1050" kern="1200" dirty="0"/>
            <a:t> droit de </a:t>
          </a:r>
          <a:r>
            <a:rPr lang="en-US" sz="1050" kern="1200" dirty="0" err="1"/>
            <a:t>préemption</a:t>
          </a:r>
          <a:r>
            <a:rPr lang="en-US" sz="700" kern="1200" dirty="0"/>
            <a:t>.</a:t>
          </a:r>
          <a:endParaRPr lang="fr-FR" sz="700" kern="1200" dirty="0"/>
        </a:p>
      </dsp:txBody>
      <dsp:txXfrm>
        <a:off x="2736256" y="2734825"/>
        <a:ext cx="2300900" cy="1430632"/>
      </dsp:txXfrm>
    </dsp:sp>
    <dsp:sp modelId="{700F7E0A-7CA5-E74F-87E6-E93BB47AC9DA}">
      <dsp:nvSpPr>
        <dsp:cNvPr id="0" name=""/>
        <dsp:cNvSpPr/>
      </dsp:nvSpPr>
      <dsp:spPr>
        <a:xfrm>
          <a:off x="2835106" y="3986081"/>
          <a:ext cx="1247993" cy="16561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La </a:t>
          </a:r>
          <a:r>
            <a:rPr lang="en-US" sz="1000" kern="1200" dirty="0" err="1"/>
            <a:t>surélévation</a:t>
          </a:r>
          <a:r>
            <a:rPr lang="en-US" sz="1000" kern="1200" dirty="0"/>
            <a:t> </a:t>
          </a:r>
          <a:r>
            <a:rPr lang="en-US" sz="1000" kern="1200" dirty="0" err="1"/>
            <a:t>indirecte</a:t>
          </a:r>
          <a:r>
            <a:rPr lang="en-US" sz="1000" kern="1200" dirty="0"/>
            <a:t>  par les </a:t>
          </a:r>
          <a:r>
            <a:rPr lang="en-US" sz="1000" kern="1200" dirty="0" err="1"/>
            <a:t>copropriétaires</a:t>
          </a:r>
          <a:r>
            <a:rPr lang="en-US" sz="1000" kern="1200" dirty="0"/>
            <a:t> du dernier </a:t>
          </a:r>
          <a:r>
            <a:rPr lang="en-US" sz="1000" kern="1200" dirty="0" err="1"/>
            <a:t>en</a:t>
          </a:r>
          <a:r>
            <a:rPr lang="en-US" sz="1000" kern="1200" dirty="0"/>
            <a:t> SCI </a:t>
          </a:r>
          <a:r>
            <a:rPr lang="en-US" sz="1000" kern="1200" dirty="0" err="1"/>
            <a:t>ou</a:t>
          </a:r>
          <a:r>
            <a:rPr lang="en-US" sz="1000" kern="1200" dirty="0"/>
            <a:t> </a:t>
          </a:r>
          <a:r>
            <a:rPr lang="en-US" sz="1000" kern="1200" dirty="0" err="1"/>
            <a:t>indivision</a:t>
          </a:r>
          <a:r>
            <a:rPr lang="en-US" sz="1000" kern="1200" dirty="0"/>
            <a:t> </a:t>
          </a:r>
          <a:r>
            <a:rPr lang="en-US" sz="1000" kern="1200" dirty="0" err="1"/>
            <a:t>ou</a:t>
          </a:r>
          <a:r>
            <a:rPr lang="en-US" sz="1000" kern="1200" dirty="0"/>
            <a:t> non.</a:t>
          </a:r>
          <a:endParaRPr lang="fr-FR" sz="1000" kern="1200" dirty="0"/>
        </a:p>
      </dsp:txBody>
      <dsp:txXfrm>
        <a:off x="3017870" y="4228622"/>
        <a:ext cx="882465" cy="117109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9939B-9C6B-CC46-8A59-E3A553C55CCD}" type="datetimeFigureOut">
              <a:rPr lang="fr-FR" smtClean="0"/>
              <a:t>03/10/2019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7A3B1-C56B-D446-B2AD-B4A00761013A}" type="slidenum">
              <a:rPr lang="fr-FR" smtClean="0"/>
              <a:t>‹N°›</a:t>
            </a:fld>
            <a:endParaRPr lang="fr-FR"/>
          </a:p>
        </p:txBody>
      </p:sp>
    </p:spTree>
    <p:extLst>
      <p:ext uri="{BB962C8B-B14F-4D97-AF65-F5344CB8AC3E}">
        <p14:creationId xmlns:p14="http://schemas.microsoft.com/office/powerpoint/2010/main" val="251577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C7A3B1-C56B-D446-B2AD-B4A00761013A}" type="slidenum">
              <a:rPr lang="fr-FR" smtClean="0"/>
              <a:t>19</a:t>
            </a:fld>
            <a:endParaRPr lang="fr-FR"/>
          </a:p>
        </p:txBody>
      </p:sp>
    </p:spTree>
    <p:extLst>
      <p:ext uri="{BB962C8B-B14F-4D97-AF65-F5344CB8AC3E}">
        <p14:creationId xmlns:p14="http://schemas.microsoft.com/office/powerpoint/2010/main" val="301563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C7A3B1-C56B-D446-B2AD-B4A00761013A}" type="slidenum">
              <a:rPr lang="fr-FR" smtClean="0"/>
              <a:t>41</a:t>
            </a:fld>
            <a:endParaRPr lang="fr-FR"/>
          </a:p>
        </p:txBody>
      </p:sp>
    </p:spTree>
    <p:extLst>
      <p:ext uri="{BB962C8B-B14F-4D97-AF65-F5344CB8AC3E}">
        <p14:creationId xmlns:p14="http://schemas.microsoft.com/office/powerpoint/2010/main" val="311776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C7A3B1-C56B-D446-B2AD-B4A00761013A}" type="slidenum">
              <a:rPr lang="fr-FR" smtClean="0"/>
              <a:t>56</a:t>
            </a:fld>
            <a:endParaRPr lang="fr-FR"/>
          </a:p>
        </p:txBody>
      </p:sp>
    </p:spTree>
    <p:extLst>
      <p:ext uri="{BB962C8B-B14F-4D97-AF65-F5344CB8AC3E}">
        <p14:creationId xmlns:p14="http://schemas.microsoft.com/office/powerpoint/2010/main" val="128099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Click to edit Master subtitle style</a:t>
            </a:r>
            <a:endParaRPr lang="en-US"/>
          </a:p>
        </p:txBody>
      </p:sp>
      <p:sp>
        <p:nvSpPr>
          <p:cNvPr id="4" name="Date Placeholder 3"/>
          <p:cNvSpPr>
            <a:spLocks noGrp="1"/>
          </p:cNvSpPr>
          <p:nvPr>
            <p:ph type="dt" sz="half" idx="10"/>
          </p:nvPr>
        </p:nvSpPr>
        <p:spPr/>
        <p:txBody>
          <a:bodyPr/>
          <a:lstStyle/>
          <a:p>
            <a:fld id="{B3EF3B25-705B-E244-AFA8-4D2D063B086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403018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B3EF3B25-705B-E244-AFA8-4D2D063B086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244152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B3EF3B25-705B-E244-AFA8-4D2D063B086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17149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B3EF3B25-705B-E244-AFA8-4D2D063B086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242224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Click to edit Master text styles</a:t>
            </a:r>
          </a:p>
        </p:txBody>
      </p:sp>
      <p:sp>
        <p:nvSpPr>
          <p:cNvPr id="4" name="Date Placeholder 3"/>
          <p:cNvSpPr>
            <a:spLocks noGrp="1"/>
          </p:cNvSpPr>
          <p:nvPr>
            <p:ph type="dt" sz="half" idx="10"/>
          </p:nvPr>
        </p:nvSpPr>
        <p:spPr/>
        <p:txBody>
          <a:bodyPr/>
          <a:lstStyle/>
          <a:p>
            <a:fld id="{B3EF3B25-705B-E244-AFA8-4D2D063B086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327519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Date Placeholder 4"/>
          <p:cNvSpPr>
            <a:spLocks noGrp="1"/>
          </p:cNvSpPr>
          <p:nvPr>
            <p:ph type="dt" sz="half" idx="10"/>
          </p:nvPr>
        </p:nvSpPr>
        <p:spPr/>
        <p:txBody>
          <a:bodyPr/>
          <a:lstStyle/>
          <a:p>
            <a:fld id="{B3EF3B25-705B-E244-AFA8-4D2D063B086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224940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Date Placeholder 6"/>
          <p:cNvSpPr>
            <a:spLocks noGrp="1"/>
          </p:cNvSpPr>
          <p:nvPr>
            <p:ph type="dt" sz="half" idx="10"/>
          </p:nvPr>
        </p:nvSpPr>
        <p:spPr/>
        <p:txBody>
          <a:bodyPr/>
          <a:lstStyle/>
          <a:p>
            <a:fld id="{B3EF3B25-705B-E244-AFA8-4D2D063B0869}" type="datetimeFigureOut">
              <a:rPr lang="en-US" smtClean="0"/>
              <a:t>10/3/19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322580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Date Placeholder 2"/>
          <p:cNvSpPr>
            <a:spLocks noGrp="1"/>
          </p:cNvSpPr>
          <p:nvPr>
            <p:ph type="dt" sz="half" idx="10"/>
          </p:nvPr>
        </p:nvSpPr>
        <p:spPr/>
        <p:txBody>
          <a:bodyPr/>
          <a:lstStyle/>
          <a:p>
            <a:fld id="{B3EF3B25-705B-E244-AFA8-4D2D063B0869}" type="datetimeFigureOut">
              <a:rPr lang="en-US" smtClean="0"/>
              <a:t>10/3/19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186315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F3B25-705B-E244-AFA8-4D2D063B0869}" type="datetimeFigureOut">
              <a:rPr lang="en-US" smtClean="0"/>
              <a:t>10/3/19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306573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B3EF3B25-705B-E244-AFA8-4D2D063B086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137148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B3EF3B25-705B-E244-AFA8-4D2D063B086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23B8D-007C-0241-8235-6EE4280AA410}" type="slidenum">
              <a:rPr lang="en-US" smtClean="0"/>
              <a:t>‹N°›</a:t>
            </a:fld>
            <a:endParaRPr lang="en-US"/>
          </a:p>
        </p:txBody>
      </p:sp>
    </p:spTree>
    <p:extLst>
      <p:ext uri="{BB962C8B-B14F-4D97-AF65-F5344CB8AC3E}">
        <p14:creationId xmlns:p14="http://schemas.microsoft.com/office/powerpoint/2010/main" val="54571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F3B25-705B-E244-AFA8-4D2D063B0869}" type="datetimeFigureOut">
              <a:rPr lang="en-US" smtClean="0"/>
              <a:t>10/3/19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23B8D-007C-0241-8235-6EE4280AA410}" type="slidenum">
              <a:rPr lang="en-US" smtClean="0"/>
              <a:t>‹N°›</a:t>
            </a:fld>
            <a:endParaRPr lang="en-US"/>
          </a:p>
        </p:txBody>
      </p:sp>
    </p:spTree>
    <p:extLst>
      <p:ext uri="{BB962C8B-B14F-4D97-AF65-F5344CB8AC3E}">
        <p14:creationId xmlns:p14="http://schemas.microsoft.com/office/powerpoint/2010/main" val="378965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emf"/><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hyperlink" Target="http://www.legifrance.gouv.fr/affichCodeArticle.do?idArticle=LEGIARTI000023380566&amp;cidTexte=LEGITEXT000006069577" TargetMode="External"/><Relationship Id="rId2" Type="http://schemas.openxmlformats.org/officeDocument/2006/relationships/hyperlink" Target="http://www.fiscalonline.com/Loi-de-finances-rectificative-pour.html" TargetMode="External"/><Relationship Id="rId1" Type="http://schemas.openxmlformats.org/officeDocument/2006/relationships/slideLayout" Target="../slideLayouts/slideLayout2.xml"/><Relationship Id="rId4" Type="http://schemas.openxmlformats.org/officeDocument/2006/relationships/hyperlink" Target="http://bofip.impots.gouv.fr/bofip/7287-PGP.html?identifiant=BOI-RFPI-PVI-10-40-40-20120912"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legifrance.gouv.fr/affichCodeArticle.do?cidTexte=LEGITEXT000006074075&amp;idArticle=LEGIARTI000006815039&amp;dateTexte=&amp;categorieLien=cid" TargetMode="External"/><Relationship Id="rId2" Type="http://schemas.openxmlformats.org/officeDocument/2006/relationships/hyperlink" Target="https://www.legifrance.gouv.fr/affichTexteArticle.do;jsessionid=2D2DCE9249B02EFD398835A6DA1F6C58.tplgfr36s_1?cidTexte=JORFTEXT000028772256&amp;idArticle=LEGIARTI000028776064&amp;dateTexte=20190408&amp;categorieLien=id#LEGIARTI00002877606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service-public.fr/particuliers/vosdroits/F1615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legifrance.gouv.fr/affichCodeArticle.do?cidTexte=LEGITEXT000006074096&amp;idArticle=LEGIARTI000006824342&amp;dateTexte=&amp;categorieLien=cid" TargetMode="External"/><Relationship Id="rId2" Type="http://schemas.openxmlformats.org/officeDocument/2006/relationships/hyperlink" Target="https://www.legifrance.gouv.fr/affichTexteArticle.do;jsessionid=2D2DCE9249B02EFD398835A6DA1F6C58.tplgfr36s_1?cidTexte=JORFTEXT000028772256&amp;idArticle=LEGIARTI000028776034&amp;dateTexte=20190408&amp;categorieLien=id#LEGIARTI000028776034" TargetMode="External"/><Relationship Id="rId1" Type="http://schemas.openxmlformats.org/officeDocument/2006/relationships/slideLayout" Target="../slideLayouts/slideLayout2.xml"/><Relationship Id="rId4" Type="http://schemas.openxmlformats.org/officeDocument/2006/relationships/hyperlink" Target="https://www.legifrance.gouv.fr/affichCodeArticle.do?cidTexte=LEGITEXT000006074096&amp;idArticle=LEGIARTI000022473889&amp;dateTexte=&amp;categorieLien=ci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abracadabra-project.e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actu-environnement.com/ae/news/duflot-ordonnances-urbanisme-logements-artificialisation-sols-decret-19601.php4" TargetMode="External"/><Relationship Id="rId2" Type="http://schemas.openxmlformats.org/officeDocument/2006/relationships/hyperlink" Target="http://www.actu-environnement.com/ae/reglementation/instruction-du-28-05-2014-etll1400077c.php" TargetMode="External"/><Relationship Id="rId1" Type="http://schemas.openxmlformats.org/officeDocument/2006/relationships/slideLayout" Target="../slideLayouts/slideLayout2.xml"/><Relationship Id="rId5" Type="http://schemas.openxmlformats.org/officeDocument/2006/relationships/hyperlink" Target="http://www.actu-environnement.com/ae/reglementation/decret-du-03-10-2013-2013-891.php" TargetMode="External"/><Relationship Id="rId4" Type="http://schemas.openxmlformats.org/officeDocument/2006/relationships/hyperlink" Target="http://www.actu-environnement.com/ae/reglementation/ordonnance-du-03-10-2013-2013-889.php"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valgirardin.fr/mon-quartier/saint-lambert/projet-dimmeuble-controverse-rue-de-vaugirard/"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34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b="1">
                <a:solidFill>
                  <a:srgbClr val="FFFFFF"/>
                </a:solidFill>
              </a:rPr>
              <a:t>SURELEVATION D’IMMEUBLES</a:t>
            </a:r>
            <a:br>
              <a:rPr lang="en-US" sz="3700" b="1">
                <a:solidFill>
                  <a:srgbClr val="FFFFFF"/>
                </a:solidFill>
              </a:rPr>
            </a:br>
            <a:r>
              <a:rPr lang="en-US" sz="3700" b="1">
                <a:solidFill>
                  <a:srgbClr val="FFFFFF"/>
                </a:solidFill>
              </a:rPr>
              <a:t>1 ère partie</a:t>
            </a:r>
          </a:p>
        </p:txBody>
      </p:sp>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6021989" y="917725"/>
            <a:ext cx="2568554" cy="4852362"/>
          </a:xfrm>
        </p:spPr>
        <p:txBody>
          <a:bodyPr vert="horz" lIns="91440" tIns="45720" rIns="91440" bIns="45720" rtlCol="0" anchor="ctr">
            <a:normAutofit/>
          </a:bodyPr>
          <a:lstStyle/>
          <a:p>
            <a:pPr indent="-228600" algn="l" defTabSz="914400">
              <a:lnSpc>
                <a:spcPct val="90000"/>
              </a:lnSpc>
              <a:buFont typeface="Arial" panose="020B0604020202020204" pitchFamily="34" charset="0"/>
              <a:buChar char="•"/>
            </a:pPr>
            <a:r>
              <a:rPr lang="en-US" sz="1700" b="1" dirty="0">
                <a:solidFill>
                  <a:srgbClr val="FFFFFF"/>
                </a:solidFill>
              </a:rPr>
              <a:t>OUTIL DE VALORISATION ET DE RENOVATION ENERGETIQUE</a:t>
            </a:r>
          </a:p>
          <a:p>
            <a:pPr indent="-228600" algn="l" defTabSz="914400">
              <a:lnSpc>
                <a:spcPct val="90000"/>
              </a:lnSpc>
              <a:buFont typeface="Arial" panose="020B0604020202020204" pitchFamily="34" charset="0"/>
              <a:buChar char="•"/>
            </a:pPr>
            <a:endParaRPr lang="en-US" sz="1700" b="1" dirty="0">
              <a:solidFill>
                <a:srgbClr val="FFFFFF"/>
              </a:solidFill>
            </a:endParaRPr>
          </a:p>
          <a:p>
            <a:pPr indent="-228600" algn="l" defTabSz="914400">
              <a:lnSpc>
                <a:spcPct val="90000"/>
              </a:lnSpc>
              <a:buFont typeface="Arial" panose="020B0604020202020204" pitchFamily="34" charset="0"/>
              <a:buChar char="•"/>
            </a:pPr>
            <a:endParaRPr lang="en-US" sz="1700" b="1" dirty="0">
              <a:solidFill>
                <a:srgbClr val="FFFFFF"/>
              </a:solidFill>
            </a:endParaRPr>
          </a:p>
          <a:p>
            <a:pPr indent="-228600" algn="l" defTabSz="914400">
              <a:lnSpc>
                <a:spcPct val="90000"/>
              </a:lnSpc>
              <a:buFont typeface="Arial" panose="020B0604020202020204" pitchFamily="34" charset="0"/>
              <a:buChar char="•"/>
            </a:pPr>
            <a:endParaRPr lang="en-US" sz="1700" dirty="0">
              <a:solidFill>
                <a:srgbClr val="FFFFFF"/>
              </a:solidFill>
            </a:endParaRPr>
          </a:p>
          <a:p>
            <a:pPr indent="-228600" algn="l" defTabSz="914400">
              <a:lnSpc>
                <a:spcPct val="90000"/>
              </a:lnSpc>
              <a:buFont typeface="Arial" panose="020B0604020202020204" pitchFamily="34" charset="0"/>
              <a:buChar char="•"/>
            </a:pPr>
            <a:endParaRPr lang="en-US" sz="1700" dirty="0">
              <a:solidFill>
                <a:srgbClr val="FFFFFF"/>
              </a:solidFill>
            </a:endParaRPr>
          </a:p>
          <a:p>
            <a:pPr indent="-228600" algn="l" defTabSz="914400">
              <a:lnSpc>
                <a:spcPct val="90000"/>
              </a:lnSpc>
              <a:buFont typeface="Arial" panose="020B0604020202020204" pitchFamily="34" charset="0"/>
              <a:buChar char="•"/>
            </a:pPr>
            <a:r>
              <a:rPr lang="en-US" sz="1700" dirty="0" err="1">
                <a:solidFill>
                  <a:srgbClr val="FFFFFF"/>
                </a:solidFill>
              </a:rPr>
              <a:t>Partie</a:t>
            </a:r>
            <a:r>
              <a:rPr lang="en-US" sz="1700" dirty="0">
                <a:solidFill>
                  <a:srgbClr val="FFFFFF"/>
                </a:solidFill>
              </a:rPr>
              <a:t> </a:t>
            </a:r>
            <a:r>
              <a:rPr lang="en-US" sz="1700" dirty="0" err="1">
                <a:solidFill>
                  <a:srgbClr val="FFFFFF"/>
                </a:solidFill>
              </a:rPr>
              <a:t>jurique</a:t>
            </a:r>
            <a:r>
              <a:rPr lang="en-US" sz="1700" dirty="0">
                <a:solidFill>
                  <a:srgbClr val="FFFFFF"/>
                </a:solidFill>
              </a:rPr>
              <a:t>: Me Olivier BRANE, Avocat </a:t>
            </a:r>
            <a:r>
              <a:rPr lang="en-US" sz="1700" dirty="0" err="1">
                <a:solidFill>
                  <a:srgbClr val="FFFFFF"/>
                </a:solidFill>
              </a:rPr>
              <a:t>honoraire</a:t>
            </a:r>
            <a:r>
              <a:rPr lang="en-US" sz="1700" dirty="0">
                <a:solidFill>
                  <a:srgbClr val="FFFFFF"/>
                </a:solidFill>
              </a:rPr>
              <a:t>, Expert IFEJI, </a:t>
            </a:r>
            <a:r>
              <a:rPr lang="en-US" sz="1700" dirty="0" err="1">
                <a:solidFill>
                  <a:srgbClr val="FFFFFF"/>
                </a:solidFill>
              </a:rPr>
              <a:t>Admn</a:t>
            </a:r>
            <a:r>
              <a:rPr lang="en-US" sz="1700" dirty="0">
                <a:solidFill>
                  <a:srgbClr val="FFFFFF"/>
                </a:solidFill>
              </a:rPr>
              <a:t>. de PLANETE SURELEVATION</a:t>
            </a:r>
          </a:p>
          <a:p>
            <a:pPr algn="l" defTabSz="914400">
              <a:lnSpc>
                <a:spcPct val="90000"/>
              </a:lnSpc>
            </a:pPr>
            <a:endParaRPr lang="en-US" sz="1700" dirty="0">
              <a:solidFill>
                <a:srgbClr val="FFFFFF"/>
              </a:solidFill>
            </a:endParaRPr>
          </a:p>
          <a:p>
            <a:pPr algn="l" defTabSz="914400">
              <a:lnSpc>
                <a:spcPct val="90000"/>
              </a:lnSpc>
            </a:pPr>
            <a:endParaRPr lang="en-US" sz="1700" dirty="0">
              <a:solidFill>
                <a:srgbClr val="FFFFFF"/>
              </a:solidFill>
            </a:endParaRPr>
          </a:p>
          <a:p>
            <a:pPr algn="l" defTabSz="914400">
              <a:lnSpc>
                <a:spcPct val="90000"/>
              </a:lnSpc>
            </a:pPr>
            <a:endParaRPr lang="en-US" sz="1700" dirty="0">
              <a:solidFill>
                <a:srgbClr val="FFFFFF"/>
              </a:solidFill>
            </a:endParaRPr>
          </a:p>
          <a:p>
            <a:pPr indent="-228600" algn="l" defTabSz="914400">
              <a:lnSpc>
                <a:spcPct val="90000"/>
              </a:lnSpc>
              <a:buFont typeface="Arial" panose="020B0604020202020204" pitchFamily="34" charset="0"/>
              <a:buChar char="•"/>
            </a:pPr>
            <a:r>
              <a:rPr lang="en-US" sz="1700" b="1" dirty="0">
                <a:solidFill>
                  <a:srgbClr val="FFFFFF"/>
                </a:solidFill>
              </a:rPr>
              <a:t>GROUPE MONITEUR</a:t>
            </a:r>
          </a:p>
        </p:txBody>
      </p:sp>
      <p:pic>
        <p:nvPicPr>
          <p:cNvPr id="7" name="Image 6" descr="Une image contenant ciel, bâtiment, extérieur, arbre&#10;&#10;Description générée automatiquement">
            <a:extLst>
              <a:ext uri="{FF2B5EF4-FFF2-40B4-BE49-F238E27FC236}">
                <a16:creationId xmlns:a16="http://schemas.microsoft.com/office/drawing/2014/main" id="{384DA105-9DB2-4D4B-A8EB-81A7C2568328}"/>
              </a:ext>
            </a:extLst>
          </p:cNvPr>
          <p:cNvPicPr>
            <a:picLocks noChangeAspect="1"/>
          </p:cNvPicPr>
          <p:nvPr/>
        </p:nvPicPr>
        <p:blipFill>
          <a:blip r:embed="rId2"/>
          <a:stretch>
            <a:fillRect/>
          </a:stretch>
        </p:blipFill>
        <p:spPr>
          <a:xfrm>
            <a:off x="0" y="674914"/>
            <a:ext cx="5539389" cy="3603172"/>
          </a:xfrm>
          <a:prstGeom prst="rect">
            <a:avLst/>
          </a:prstGeom>
        </p:spPr>
      </p:pic>
    </p:spTree>
    <p:extLst>
      <p:ext uri="{BB962C8B-B14F-4D97-AF65-F5344CB8AC3E}">
        <p14:creationId xmlns:p14="http://schemas.microsoft.com/office/powerpoint/2010/main" val="703924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5457" y="4718589"/>
            <a:ext cx="899043" cy="212643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452" y="4731568"/>
            <a:ext cx="2794548" cy="2100477"/>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2692" y="4731568"/>
            <a:ext cx="908324" cy="2148383"/>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7427" y="4740897"/>
            <a:ext cx="899043" cy="2126433"/>
          </a:xfrm>
          <a:prstGeom prst="rect">
            <a:avLst/>
          </a:prstGeom>
        </p:spPr>
      </p:pic>
      <p:pic>
        <p:nvPicPr>
          <p:cNvPr id="14" name="Image 13"/>
          <p:cNvPicPr>
            <a:picLocks noChangeAspect="1"/>
          </p:cNvPicPr>
          <p:nvPr/>
        </p:nvPicPr>
        <p:blipFill>
          <a:blip r:embed="rId6"/>
          <a:stretch>
            <a:fillRect/>
          </a:stretch>
        </p:blipFill>
        <p:spPr>
          <a:xfrm>
            <a:off x="0" y="4731568"/>
            <a:ext cx="2853378" cy="2145093"/>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14526"/>
            <a:ext cx="1405970" cy="2804063"/>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8713" y="1914526"/>
            <a:ext cx="1405970" cy="2804063"/>
          </a:xfrm>
          <a:prstGeom prst="rect">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6948" y="1936885"/>
            <a:ext cx="1383548" cy="2759343"/>
          </a:xfrm>
          <a:prstGeom prst="rect">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2761" y="1909304"/>
            <a:ext cx="1424170" cy="2764565"/>
          </a:xfrm>
          <a:prstGeom prst="rect">
            <a:avLst/>
          </a:prstGeom>
        </p:spPr>
      </p:pic>
      <p:pic>
        <p:nvPicPr>
          <p:cNvPr id="16" name="Imag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6368" y="1898981"/>
            <a:ext cx="1386166" cy="2764565"/>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2658" y="1898980"/>
            <a:ext cx="1391342" cy="2774888"/>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367" y="156273"/>
            <a:ext cx="1374839" cy="968472"/>
          </a:xfrm>
          <a:prstGeom prst="rect">
            <a:avLst/>
          </a:prstGeom>
        </p:spPr>
      </p:pic>
      <p:sp>
        <p:nvSpPr>
          <p:cNvPr id="2" name="ZoneTexte 1"/>
          <p:cNvSpPr txBox="1"/>
          <p:nvPr/>
        </p:nvSpPr>
        <p:spPr>
          <a:xfrm>
            <a:off x="2337796" y="994415"/>
            <a:ext cx="6600825"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L’Atelier Parisien d’Urbanisme (APUR) </a:t>
            </a:r>
          </a:p>
          <a:p>
            <a:pPr algn="ctr"/>
            <a:r>
              <a:rPr lang="fr-FR" dirty="0">
                <a:latin typeface="Arial" panose="020B0604020202020204" pitchFamily="34" charset="0"/>
                <a:cs typeface="Arial" panose="020B0604020202020204" pitchFamily="34" charset="0"/>
              </a:rPr>
              <a:t>a recensé plus de 11 000 immeubles « surélevables »,</a:t>
            </a:r>
            <a:endParaRPr lang="fr-FR" dirty="0"/>
          </a:p>
        </p:txBody>
      </p:sp>
    </p:spTree>
    <p:extLst>
      <p:ext uri="{BB962C8B-B14F-4D97-AF65-F5344CB8AC3E}">
        <p14:creationId xmlns:p14="http://schemas.microsoft.com/office/powerpoint/2010/main" val="30485753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5851525"/>
          </a:xfrm>
        </p:spPr>
        <p:txBody>
          <a:bodyPr>
            <a:normAutofit fontScale="62500" lnSpcReduction="20000"/>
          </a:bodyPr>
          <a:lstStyle/>
          <a:p>
            <a:r>
              <a:rPr lang="en-US" dirty="0">
                <a:hlinkClick r:id="rId2"/>
              </a:rPr>
              <a:t>La  loi de finances  a créé une </a:t>
            </a:r>
            <a:r>
              <a:rPr lang="en-US" b="1" dirty="0">
                <a:hlinkClick r:id="rId2"/>
              </a:rPr>
              <a:t>exonération temporaire des plus-values de cession d’un droit de surélévation</a:t>
            </a:r>
            <a:r>
              <a:rPr lang="en-US" dirty="0">
                <a:hlinkClick r:id="rId2"/>
              </a:rPr>
              <a:t> réalisées par des particuliers redevables de l’impôt sur le revenu en vue de la création de locaux destinés à l’habitation</a:t>
            </a:r>
          </a:p>
          <a:p>
            <a:pPr marL="0" indent="0">
              <a:buNone/>
            </a:pPr>
            <a:endParaRPr lang="en-US" dirty="0">
              <a:hlinkClick r:id="rId2"/>
            </a:endParaRPr>
          </a:p>
          <a:p>
            <a:r>
              <a:rPr lang="en-US" dirty="0" err="1"/>
              <a:t>Cette</a:t>
            </a:r>
            <a:r>
              <a:rPr lang="en-US" dirty="0"/>
              <a:t> </a:t>
            </a:r>
            <a:r>
              <a:rPr lang="en-US" dirty="0" err="1"/>
              <a:t>exonération</a:t>
            </a:r>
            <a:r>
              <a:rPr lang="en-US" dirty="0"/>
              <a:t> </a:t>
            </a:r>
            <a:r>
              <a:rPr lang="en-US" dirty="0" err="1"/>
              <a:t>temporaire</a:t>
            </a:r>
            <a:r>
              <a:rPr lang="en-US" dirty="0"/>
              <a:t>, </a:t>
            </a:r>
            <a:r>
              <a:rPr lang="en-US" dirty="0" err="1"/>
              <a:t>codifiée</a:t>
            </a:r>
            <a:r>
              <a:rPr lang="en-US" dirty="0"/>
              <a:t> sous </a:t>
            </a:r>
            <a:r>
              <a:rPr lang="en-US" dirty="0">
                <a:hlinkClick r:id="rId3"/>
              </a:rPr>
              <a:t>l’article 150 U-II-9° du CGI, vise ainsi à inciter à la création de logements, en particulier dans les zones tendues où le foncier disponible est plus rare.</a:t>
            </a:r>
          </a:p>
          <a:p>
            <a:pPr marL="0" indent="0">
              <a:buNone/>
            </a:pPr>
            <a:endParaRPr lang="en-US" dirty="0">
              <a:hlinkClick r:id="rId3"/>
            </a:endParaRPr>
          </a:p>
          <a:p>
            <a:r>
              <a:rPr lang="en-US" b="1" dirty="0"/>
              <a:t>Le </a:t>
            </a:r>
            <a:r>
              <a:rPr lang="en-US" b="1" dirty="0" err="1"/>
              <a:t>bénéfice</a:t>
            </a:r>
            <a:r>
              <a:rPr lang="en-US" b="1" dirty="0"/>
              <a:t> de </a:t>
            </a:r>
            <a:r>
              <a:rPr lang="en-US" b="1" dirty="0" err="1"/>
              <a:t>cette</a:t>
            </a:r>
            <a:r>
              <a:rPr lang="en-US" b="1" dirty="0"/>
              <a:t> </a:t>
            </a:r>
            <a:r>
              <a:rPr lang="en-US" b="1" dirty="0" err="1"/>
              <a:t>exonération</a:t>
            </a:r>
            <a:r>
              <a:rPr lang="en-US" b="1" dirty="0"/>
              <a:t> </a:t>
            </a:r>
            <a:r>
              <a:rPr lang="en-US" b="1" dirty="0" err="1"/>
              <a:t>est</a:t>
            </a:r>
            <a:r>
              <a:rPr lang="en-US" b="1" dirty="0"/>
              <a:t>  </a:t>
            </a:r>
            <a:r>
              <a:rPr lang="en-US" b="1" dirty="0" err="1"/>
              <a:t>subordonné</a:t>
            </a:r>
            <a:r>
              <a:rPr lang="en-US" dirty="0"/>
              <a:t> </a:t>
            </a:r>
            <a:r>
              <a:rPr lang="en-US" dirty="0" err="1"/>
              <a:t>à</a:t>
            </a:r>
            <a:r>
              <a:rPr lang="en-US" dirty="0"/>
              <a:t> la condition que le </a:t>
            </a:r>
            <a:r>
              <a:rPr lang="en-US" dirty="0" err="1"/>
              <a:t>cessionnaire</a:t>
            </a:r>
            <a:r>
              <a:rPr lang="en-US" dirty="0"/>
              <a:t> </a:t>
            </a:r>
            <a:r>
              <a:rPr lang="en-US" dirty="0" err="1"/>
              <a:t>s’engage</a:t>
            </a:r>
            <a:r>
              <a:rPr lang="en-US" dirty="0"/>
              <a:t> </a:t>
            </a:r>
            <a:r>
              <a:rPr lang="en-US" dirty="0" err="1"/>
              <a:t>à</a:t>
            </a:r>
            <a:r>
              <a:rPr lang="en-US" dirty="0"/>
              <a:t> </a:t>
            </a:r>
            <a:r>
              <a:rPr lang="en-US" dirty="0" err="1"/>
              <a:t>achever</a:t>
            </a:r>
            <a:r>
              <a:rPr lang="en-US" dirty="0"/>
              <a:t> les </a:t>
            </a:r>
            <a:r>
              <a:rPr lang="en-US" dirty="0" err="1"/>
              <a:t>locaux</a:t>
            </a:r>
            <a:r>
              <a:rPr lang="en-US" dirty="0"/>
              <a:t> </a:t>
            </a:r>
            <a:r>
              <a:rPr lang="en-US" dirty="0" err="1"/>
              <a:t>destinés</a:t>
            </a:r>
            <a:r>
              <a:rPr lang="en-US" dirty="0"/>
              <a:t> </a:t>
            </a:r>
            <a:r>
              <a:rPr lang="en-US" dirty="0" err="1"/>
              <a:t>à</a:t>
            </a:r>
            <a:r>
              <a:rPr lang="en-US" dirty="0"/>
              <a:t> </a:t>
            </a:r>
            <a:r>
              <a:rPr lang="en-US" dirty="0" err="1"/>
              <a:t>l’habitation</a:t>
            </a:r>
            <a:r>
              <a:rPr lang="en-US" dirty="0"/>
              <a:t> </a:t>
            </a:r>
            <a:r>
              <a:rPr lang="en-US" dirty="0" err="1"/>
              <a:t>dans</a:t>
            </a:r>
            <a:r>
              <a:rPr lang="en-US" dirty="0"/>
              <a:t> un </a:t>
            </a:r>
            <a:r>
              <a:rPr lang="en-US" dirty="0" err="1"/>
              <a:t>délai</a:t>
            </a:r>
            <a:r>
              <a:rPr lang="en-US" dirty="0"/>
              <a:t> de </a:t>
            </a:r>
            <a:r>
              <a:rPr lang="en-US" dirty="0" err="1"/>
              <a:t>quatre</a:t>
            </a:r>
            <a:r>
              <a:rPr lang="en-US" dirty="0"/>
              <a:t> </a:t>
            </a:r>
            <a:r>
              <a:rPr lang="en-US" dirty="0" err="1"/>
              <a:t>ans</a:t>
            </a:r>
            <a:r>
              <a:rPr lang="en-US" dirty="0"/>
              <a:t> </a:t>
            </a:r>
            <a:r>
              <a:rPr lang="en-US" dirty="0" err="1"/>
              <a:t>à</a:t>
            </a:r>
            <a:r>
              <a:rPr lang="en-US" dirty="0"/>
              <a:t> </a:t>
            </a:r>
            <a:r>
              <a:rPr lang="en-US" dirty="0" err="1"/>
              <a:t>compter</a:t>
            </a:r>
            <a:r>
              <a:rPr lang="en-US" dirty="0"/>
              <a:t> de la date </a:t>
            </a:r>
            <a:r>
              <a:rPr lang="en-US" dirty="0" err="1"/>
              <a:t>d’acquisition</a:t>
            </a:r>
            <a:r>
              <a:rPr lang="en-US" dirty="0"/>
              <a:t>. Le </a:t>
            </a:r>
            <a:r>
              <a:rPr lang="en-US" dirty="0" err="1"/>
              <a:t>cessionnaire</a:t>
            </a:r>
            <a:r>
              <a:rPr lang="en-US" dirty="0"/>
              <a:t> ne </a:t>
            </a:r>
            <a:r>
              <a:rPr lang="en-US" dirty="0" err="1"/>
              <a:t>respectant</a:t>
            </a:r>
            <a:r>
              <a:rPr lang="en-US" dirty="0"/>
              <a:t> pas </a:t>
            </a:r>
            <a:r>
              <a:rPr lang="en-US" dirty="0" err="1"/>
              <a:t>cet</a:t>
            </a:r>
            <a:r>
              <a:rPr lang="en-US" dirty="0"/>
              <a:t> engagement </a:t>
            </a:r>
            <a:r>
              <a:rPr lang="en-US" dirty="0" err="1"/>
              <a:t>est</a:t>
            </a:r>
            <a:r>
              <a:rPr lang="en-US" dirty="0"/>
              <a:t> </a:t>
            </a:r>
            <a:r>
              <a:rPr lang="en-US" dirty="0" err="1"/>
              <a:t>redevable</a:t>
            </a:r>
            <a:r>
              <a:rPr lang="en-US" dirty="0"/>
              <a:t> </a:t>
            </a:r>
            <a:r>
              <a:rPr lang="en-US" dirty="0" err="1"/>
              <a:t>d’une</a:t>
            </a:r>
            <a:r>
              <a:rPr lang="en-US" dirty="0"/>
              <a:t> </a:t>
            </a:r>
            <a:r>
              <a:rPr lang="en-US" dirty="0" err="1"/>
              <a:t>amende</a:t>
            </a:r>
            <a:r>
              <a:rPr lang="en-US" dirty="0"/>
              <a:t> d’un </a:t>
            </a:r>
            <a:r>
              <a:rPr lang="en-US" dirty="0" err="1"/>
              <a:t>montant</a:t>
            </a:r>
            <a:r>
              <a:rPr lang="en-US" dirty="0"/>
              <a:t> </a:t>
            </a:r>
            <a:r>
              <a:rPr lang="en-US" dirty="0" err="1"/>
              <a:t>égal</a:t>
            </a:r>
            <a:r>
              <a:rPr lang="en-US" dirty="0"/>
              <a:t> </a:t>
            </a:r>
            <a:r>
              <a:rPr lang="en-US" dirty="0" err="1"/>
              <a:t>à</a:t>
            </a:r>
            <a:r>
              <a:rPr lang="en-US" dirty="0"/>
              <a:t> 25 % de la </a:t>
            </a:r>
            <a:r>
              <a:rPr lang="en-US" dirty="0" err="1"/>
              <a:t>valeur</a:t>
            </a:r>
            <a:r>
              <a:rPr lang="en-US" dirty="0"/>
              <a:t> de cession </a:t>
            </a:r>
            <a:r>
              <a:rPr lang="en-US" dirty="0" err="1"/>
              <a:t>dudroit</a:t>
            </a:r>
            <a:r>
              <a:rPr lang="en-US" dirty="0"/>
              <a:t> de </a:t>
            </a:r>
            <a:r>
              <a:rPr lang="en-US" dirty="0" err="1"/>
              <a:t>surélévation</a:t>
            </a:r>
            <a:r>
              <a:rPr lang="en-US" dirty="0"/>
              <a:t>.</a:t>
            </a:r>
          </a:p>
          <a:p>
            <a:pPr marL="0" indent="0">
              <a:buNone/>
            </a:pPr>
            <a:endParaRPr lang="en-US" dirty="0"/>
          </a:p>
          <a:p>
            <a:r>
              <a:rPr lang="en-US" b="1" dirty="0"/>
              <a:t>Ce </a:t>
            </a:r>
            <a:r>
              <a:rPr lang="en-US" b="1" dirty="0" err="1"/>
              <a:t>dispositif</a:t>
            </a:r>
            <a:r>
              <a:rPr lang="en-US" b="1" dirty="0"/>
              <a:t> a </a:t>
            </a:r>
            <a:r>
              <a:rPr lang="en-US" b="1" dirty="0" err="1"/>
              <a:t>été</a:t>
            </a:r>
            <a:r>
              <a:rPr lang="en-US" b="1" dirty="0"/>
              <a:t> </a:t>
            </a:r>
            <a:r>
              <a:rPr lang="en-US" b="1" dirty="0" err="1"/>
              <a:t>commenté</a:t>
            </a:r>
            <a:r>
              <a:rPr lang="en-US" b="1" dirty="0"/>
              <a:t> </a:t>
            </a:r>
            <a:r>
              <a:rPr lang="en-US" b="1" dirty="0" err="1"/>
              <a:t>dans</a:t>
            </a:r>
            <a:r>
              <a:rPr lang="en-US" b="1" dirty="0"/>
              <a:t> la base BOFIP-</a:t>
            </a:r>
            <a:r>
              <a:rPr lang="en-US" b="1" dirty="0" err="1"/>
              <a:t>Impôt</a:t>
            </a:r>
            <a:r>
              <a:rPr lang="en-US" b="1" dirty="0"/>
              <a:t> sous la </a:t>
            </a:r>
            <a:r>
              <a:rPr lang="en-US" b="1" dirty="0" err="1"/>
              <a:t>référence</a:t>
            </a:r>
            <a:r>
              <a:rPr lang="en-US" dirty="0"/>
              <a:t> : </a:t>
            </a:r>
            <a:r>
              <a:rPr lang="en-US" dirty="0">
                <a:hlinkClick r:id="rId4"/>
              </a:rPr>
              <a:t>BOI-RFPI-PVI-10-40-40-20120912</a:t>
            </a:r>
          </a:p>
          <a:p>
            <a:pPr marL="0" indent="0">
              <a:buNone/>
            </a:pPr>
            <a:endParaRPr lang="en-US" dirty="0">
              <a:hlinkClick r:id="rId4"/>
            </a:endParaRPr>
          </a:p>
          <a:p>
            <a:r>
              <a:rPr lang="en-US" b="1" dirty="0" err="1"/>
              <a:t>Afin</a:t>
            </a:r>
            <a:r>
              <a:rPr lang="en-US" b="1" dirty="0"/>
              <a:t> </a:t>
            </a:r>
            <a:r>
              <a:rPr lang="en-US" b="1" dirty="0" err="1"/>
              <a:t>d’inciter</a:t>
            </a:r>
            <a:r>
              <a:rPr lang="en-US" b="1" dirty="0"/>
              <a:t> </a:t>
            </a:r>
            <a:r>
              <a:rPr lang="en-US" b="1" dirty="0" err="1"/>
              <a:t>fiscalement</a:t>
            </a:r>
            <a:r>
              <a:rPr lang="en-US" b="1" dirty="0"/>
              <a:t> </a:t>
            </a:r>
            <a:r>
              <a:rPr lang="en-US" b="1" dirty="0" err="1"/>
              <a:t>à</a:t>
            </a:r>
            <a:r>
              <a:rPr lang="en-US" b="1" dirty="0"/>
              <a:t> la </a:t>
            </a:r>
            <a:r>
              <a:rPr lang="en-US" b="1" dirty="0" err="1"/>
              <a:t>création</a:t>
            </a:r>
            <a:r>
              <a:rPr lang="en-US" b="1" dirty="0"/>
              <a:t> de </a:t>
            </a:r>
            <a:r>
              <a:rPr lang="en-US" b="1" dirty="0" err="1"/>
              <a:t>logements</a:t>
            </a:r>
            <a:r>
              <a:rPr lang="en-US" b="1" dirty="0"/>
              <a:t>, </a:t>
            </a:r>
            <a:r>
              <a:rPr lang="en-US" b="1" dirty="0" err="1"/>
              <a:t>l’article</a:t>
            </a:r>
            <a:r>
              <a:rPr lang="en-US" b="1" dirty="0"/>
              <a:t> 10-I </a:t>
            </a:r>
            <a:r>
              <a:rPr lang="en-US" b="1" dirty="0" err="1"/>
              <a:t>proroge</a:t>
            </a:r>
            <a:r>
              <a:rPr lang="en-US" b="1" dirty="0"/>
              <a:t> </a:t>
            </a:r>
            <a:r>
              <a:rPr lang="en-US" b="1" dirty="0" err="1"/>
              <a:t>jusqu’au</a:t>
            </a:r>
            <a:r>
              <a:rPr lang="en-US" b="1" dirty="0"/>
              <a:t> </a:t>
            </a:r>
            <a:r>
              <a:rPr lang="en-US" b="1" dirty="0">
                <a:solidFill>
                  <a:srgbClr val="FF0000"/>
                </a:solidFill>
              </a:rPr>
              <a:t>31 </a:t>
            </a:r>
            <a:r>
              <a:rPr lang="en-US" b="1" dirty="0" err="1">
                <a:solidFill>
                  <a:srgbClr val="FF0000"/>
                </a:solidFill>
              </a:rPr>
              <a:t>décembre</a:t>
            </a:r>
            <a:r>
              <a:rPr lang="en-US" b="1" dirty="0">
                <a:solidFill>
                  <a:srgbClr val="FF0000"/>
                </a:solidFill>
              </a:rPr>
              <a:t> 2020 </a:t>
            </a:r>
            <a:r>
              <a:rPr lang="en-US" b="1" dirty="0" err="1"/>
              <a:t>ce</a:t>
            </a:r>
            <a:r>
              <a:rPr lang="en-US" b="1" dirty="0"/>
              <a:t> </a:t>
            </a:r>
            <a:r>
              <a:rPr lang="en-US" b="1" dirty="0" err="1"/>
              <a:t>dispositif</a:t>
            </a:r>
            <a:r>
              <a:rPr lang="en-US" b="1" dirty="0"/>
              <a:t> </a:t>
            </a:r>
            <a:r>
              <a:rPr lang="en-US" b="1" dirty="0" err="1"/>
              <a:t>d’exonération</a:t>
            </a:r>
            <a:r>
              <a:rPr lang="en-US" b="1" dirty="0"/>
              <a:t> </a:t>
            </a:r>
            <a:r>
              <a:rPr lang="en-US" b="1" dirty="0" err="1"/>
              <a:t>fiscale</a:t>
            </a:r>
            <a:r>
              <a:rPr lang="en-US" b="1" dirty="0"/>
              <a:t> </a:t>
            </a:r>
            <a:r>
              <a:rPr lang="en-US" b="1" dirty="0" err="1"/>
              <a:t>temporaire</a:t>
            </a:r>
            <a:r>
              <a:rPr lang="en-US" b="1" dirty="0"/>
              <a:t> des plus-values </a:t>
            </a:r>
            <a:r>
              <a:rPr lang="en-US" b="1" dirty="0" err="1"/>
              <a:t>immobilières</a:t>
            </a:r>
            <a:r>
              <a:rPr lang="en-US" b="1" dirty="0"/>
              <a:t>.</a:t>
            </a:r>
            <a:r>
              <a:rPr lang="en-US" dirty="0"/>
              <a:t> </a:t>
            </a:r>
          </a:p>
        </p:txBody>
      </p:sp>
    </p:spTree>
    <p:extLst>
      <p:ext uri="{BB962C8B-B14F-4D97-AF65-F5344CB8AC3E}">
        <p14:creationId xmlns:p14="http://schemas.microsoft.com/office/powerpoint/2010/main" val="178772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94531D-69F1-4547-9522-606CFC849441}"/>
              </a:ext>
            </a:extLst>
          </p:cNvPr>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fr-FR" dirty="0"/>
              <a:t>LES LOCATAIRES …</a:t>
            </a:r>
          </a:p>
        </p:txBody>
      </p:sp>
      <p:sp>
        <p:nvSpPr>
          <p:cNvPr id="3" name="Espace réservé du contenu 2">
            <a:extLst>
              <a:ext uri="{FF2B5EF4-FFF2-40B4-BE49-F238E27FC236}">
                <a16:creationId xmlns:a16="http://schemas.microsoft.com/office/drawing/2014/main" id="{43C294C9-919A-2A45-A238-8E7D931B050B}"/>
              </a:ext>
            </a:extLst>
          </p:cNvPr>
          <p:cNvSpPr>
            <a:spLocks noGrp="1"/>
          </p:cNvSpPr>
          <p:nvPr>
            <p:ph idx="1"/>
          </p:nvPr>
        </p:nvSpPr>
        <p:spPr>
          <a:xfrm>
            <a:off x="457200" y="1600200"/>
            <a:ext cx="8229600" cy="5144984"/>
          </a:xfrm>
        </p:spPr>
        <p:txBody>
          <a:bodyPr>
            <a:normAutofit fontScale="62500" lnSpcReduction="20000"/>
          </a:bodyPr>
          <a:lstStyle/>
          <a:p>
            <a:pPr fontAlgn="base"/>
            <a:r>
              <a:rPr lang="fr-FR" dirty="0"/>
              <a:t> l’article 7 de la loi du 6 Juillet 1989 oblige le locataire à permettre l’accès aux lieux loués pour la préparation et l’exécution de travaux tels que :</a:t>
            </a:r>
          </a:p>
          <a:p>
            <a:pPr fontAlgn="base"/>
            <a:r>
              <a:rPr lang="fr-FR" dirty="0"/>
              <a:t>– La préparation et l’exécution de travaux d’amélioration des parties communes ou des parties privatives du même immeuble,</a:t>
            </a:r>
            <a:br>
              <a:rPr lang="fr-FR" dirty="0"/>
            </a:br>
            <a:r>
              <a:rPr lang="fr-FR" dirty="0"/>
              <a:t>– Les travaux nécessaires au maintien en état ou à l’entretien normal des locaux loués.</a:t>
            </a:r>
          </a:p>
          <a:p>
            <a:pPr marL="0" indent="0" fontAlgn="base">
              <a:buNone/>
            </a:pPr>
            <a:r>
              <a:rPr lang="fr-FR" dirty="0"/>
              <a:t>      - Les travaux d’amélioration de la performance énergétique à réaliser dans ces locaux et les travaux qui permettent de remplir les obligations mentionnées au premier alinéa de l’article 6. (il s’agit des critères de décence liés à la performance énergétique minimale)</a:t>
            </a:r>
          </a:p>
          <a:p>
            <a:pPr marL="0" indent="0" fontAlgn="base">
              <a:buNone/>
            </a:pPr>
            <a:br>
              <a:rPr lang="fr-FR" dirty="0"/>
            </a:br>
            <a:r>
              <a:rPr lang="fr-FR" dirty="0"/>
              <a:t>Si les réparations durent plus de 21 jours, le loyer pourra être diminué à proportion du temps et de la partie de la chose louée dont aura été privé le locataire. (Article 1724 du Code Civil)</a:t>
            </a:r>
          </a:p>
          <a:p>
            <a:pPr marL="0" indent="0" fontAlgn="base">
              <a:buNone/>
            </a:pPr>
            <a:br>
              <a:rPr lang="fr-FR" dirty="0"/>
            </a:br>
            <a:r>
              <a:rPr lang="fr-FR" dirty="0"/>
              <a:t>En outre, si les réparations sont de telle nature qu’elles rendent le logement inhabitable, le locataire pourra demander la résiliation du contrat de location. </a:t>
            </a:r>
          </a:p>
        </p:txBody>
      </p:sp>
    </p:spTree>
    <p:extLst>
      <p:ext uri="{BB962C8B-B14F-4D97-AF65-F5344CB8AC3E}">
        <p14:creationId xmlns:p14="http://schemas.microsoft.com/office/powerpoint/2010/main" val="42002411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9ED711-BA0B-264F-AC70-F7CDC02546E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CAD996C-2675-064D-9195-548E9E7AC955}"/>
              </a:ext>
            </a:extLst>
          </p:cNvPr>
          <p:cNvSpPr>
            <a:spLocks noGrp="1"/>
          </p:cNvSpPr>
          <p:nvPr>
            <p:ph idx="1"/>
          </p:nvPr>
        </p:nvSpPr>
        <p:spPr/>
        <p:txBody>
          <a:bodyPr/>
          <a:lstStyle/>
          <a:p>
            <a:r>
              <a:rPr lang="fr-FR" dirty="0"/>
              <a:t>Les protocoles d’accord doivent prévoir des indemnités qui peuvent </a:t>
            </a:r>
            <a:r>
              <a:rPr lang="fr-FR" dirty="0" err="1"/>
              <a:t>etre</a:t>
            </a:r>
            <a:r>
              <a:rPr lang="fr-FR" dirty="0"/>
              <a:t> défiscalisées avec possibilité de demander un </a:t>
            </a:r>
            <a:r>
              <a:rPr lang="fr-FR"/>
              <a:t>rescrit fiscal</a:t>
            </a:r>
          </a:p>
        </p:txBody>
      </p:sp>
    </p:spTree>
    <p:extLst>
      <p:ext uri="{BB962C8B-B14F-4D97-AF65-F5344CB8AC3E}">
        <p14:creationId xmlns:p14="http://schemas.microsoft.com/office/powerpoint/2010/main" val="18649514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0D78A3-CEB3-2849-BFB3-7F7631584857}"/>
              </a:ext>
            </a:extLst>
          </p:cNvPr>
          <p:cNvSpPr>
            <a:spLocks noGrp="1"/>
          </p:cNvSpPr>
          <p:nvPr>
            <p:ph type="title"/>
          </p:nvPr>
        </p:nvSpPr>
        <p:spPr/>
        <p:txBody>
          <a:bodyPr>
            <a:normAutofit fontScale="90000"/>
          </a:bodyPr>
          <a:lstStyle/>
          <a:p>
            <a:r>
              <a:rPr lang="fr-FR" dirty="0"/>
              <a:t>AILLEURS … GENEVE, VIENNE, NEW YORK …</a:t>
            </a:r>
          </a:p>
        </p:txBody>
      </p:sp>
      <p:pic>
        <p:nvPicPr>
          <p:cNvPr id="4" name="Picture 3" descr="e5844ee292b16420a1e92fd51e2e31fa-1024x987.jpg">
            <a:extLst>
              <a:ext uri="{FF2B5EF4-FFF2-40B4-BE49-F238E27FC236}">
                <a16:creationId xmlns:a16="http://schemas.microsoft.com/office/drawing/2014/main" id="{BB3E3EC3-A1FE-4447-B836-A3AB17319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185" y="1600200"/>
            <a:ext cx="4695629" cy="4525963"/>
          </a:xfrm>
          <a:prstGeom prst="rect">
            <a:avLst/>
          </a:prstGeom>
        </p:spPr>
      </p:pic>
    </p:spTree>
    <p:extLst>
      <p:ext uri="{BB962C8B-B14F-4D97-AF65-F5344CB8AC3E}">
        <p14:creationId xmlns:p14="http://schemas.microsoft.com/office/powerpoint/2010/main" val="22693610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descr="frank_thomas_1.jpg"/>
          <p:cNvPicPr>
            <a:picLocks noGrp="1" noChangeAspect="1"/>
          </p:cNvPicPr>
          <p:nvPr>
            <p:ph idx="1"/>
          </p:nvPr>
        </p:nvPicPr>
        <p:blipFill>
          <a:blip r:embed="rId2">
            <a:extLst>
              <a:ext uri="{28A0092B-C50C-407E-A947-70E740481C1C}">
                <a14:useLocalDpi xmlns:a14="http://schemas.microsoft.com/office/drawing/2010/main" val="0"/>
              </a:ext>
            </a:extLst>
          </a:blip>
          <a:srcRect l="-12380" r="-12380"/>
          <a:stretch>
            <a:fillRect/>
          </a:stretch>
        </p:blipFill>
        <p:spPr/>
      </p:pic>
    </p:spTree>
    <p:extLst>
      <p:ext uri="{BB962C8B-B14F-4D97-AF65-F5344CB8AC3E}">
        <p14:creationId xmlns:p14="http://schemas.microsoft.com/office/powerpoint/2010/main" val="2645420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luchenal.jpg"/>
          <p:cNvPicPr>
            <a:picLocks noGrp="1" noChangeAspect="1"/>
          </p:cNvPicPr>
          <p:nvPr>
            <p:ph idx="1"/>
          </p:nvPr>
        </p:nvPicPr>
        <p:blipFill>
          <a:blip r:embed="rId2">
            <a:extLst>
              <a:ext uri="{28A0092B-C50C-407E-A947-70E740481C1C}">
                <a14:useLocalDpi xmlns:a14="http://schemas.microsoft.com/office/drawing/2010/main" val="0"/>
              </a:ext>
            </a:extLst>
          </a:blip>
          <a:srcRect t="11133" b="11133"/>
          <a:stretch>
            <a:fillRect/>
          </a:stretch>
        </p:blipFill>
        <p:spPr/>
      </p:pic>
    </p:spTree>
    <p:extLst>
      <p:ext uri="{BB962C8B-B14F-4D97-AF65-F5344CB8AC3E}">
        <p14:creationId xmlns:p14="http://schemas.microsoft.com/office/powerpoint/2010/main" val="2859412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CED52-8283-C94F-80BF-4CA004D4EBEE}"/>
              </a:ext>
            </a:extLst>
          </p:cNvPr>
          <p:cNvSpPr>
            <a:spLocks noGrp="1"/>
          </p:cNvSpPr>
          <p:nvPr>
            <p:ph type="title"/>
          </p:nvPr>
        </p:nvSpPr>
        <p:spPr/>
        <p:txBody>
          <a:bodyPr/>
          <a:lstStyle/>
          <a:p>
            <a:endParaRPr lang="fr-FR"/>
          </a:p>
        </p:txBody>
      </p:sp>
      <p:pic>
        <p:nvPicPr>
          <p:cNvPr id="5" name="Espace réservé du contenu 4" descr="Une image contenant bâtiment, extérieur, herbe&#10;&#10;Description générée automatiquement">
            <a:extLst>
              <a:ext uri="{FF2B5EF4-FFF2-40B4-BE49-F238E27FC236}">
                <a16:creationId xmlns:a16="http://schemas.microsoft.com/office/drawing/2014/main" id="{C361DF80-7CCE-C041-8F73-F5559D8E6E1D}"/>
              </a:ext>
            </a:extLst>
          </p:cNvPr>
          <p:cNvPicPr>
            <a:picLocks noGrp="1" noChangeAspect="1"/>
          </p:cNvPicPr>
          <p:nvPr>
            <p:ph idx="1"/>
          </p:nvPr>
        </p:nvPicPr>
        <p:blipFill>
          <a:blip r:embed="rId2"/>
          <a:stretch>
            <a:fillRect/>
          </a:stretch>
        </p:blipFill>
        <p:spPr>
          <a:xfrm>
            <a:off x="550587" y="1600200"/>
            <a:ext cx="8042826" cy="4525963"/>
          </a:xfrm>
        </p:spPr>
      </p:pic>
    </p:spTree>
    <p:extLst>
      <p:ext uri="{BB962C8B-B14F-4D97-AF65-F5344CB8AC3E}">
        <p14:creationId xmlns:p14="http://schemas.microsoft.com/office/powerpoint/2010/main" val="1580789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0780D-E7FB-B245-8C21-47789502FB23}"/>
              </a:ext>
            </a:extLst>
          </p:cNvPr>
          <p:cNvSpPr>
            <a:spLocks noGrp="1"/>
          </p:cNvSpPr>
          <p:nvPr>
            <p:ph type="title"/>
          </p:nvPr>
        </p:nvSpPr>
        <p:spPr/>
        <p:txBody>
          <a:bodyPr/>
          <a:lstStyle/>
          <a:p>
            <a:endParaRPr lang="fr-FR"/>
          </a:p>
        </p:txBody>
      </p:sp>
      <p:pic>
        <p:nvPicPr>
          <p:cNvPr id="5" name="Espace réservé du contenu 4" descr="Une image contenant bâtiment, extérieur, ciel, cité&#10;&#10;Description générée automatiquement">
            <a:extLst>
              <a:ext uri="{FF2B5EF4-FFF2-40B4-BE49-F238E27FC236}">
                <a16:creationId xmlns:a16="http://schemas.microsoft.com/office/drawing/2014/main" id="{331B847A-BA8F-3642-BC28-C11436710B55}"/>
              </a:ext>
            </a:extLst>
          </p:cNvPr>
          <p:cNvPicPr>
            <a:picLocks noGrp="1" noChangeAspect="1"/>
          </p:cNvPicPr>
          <p:nvPr>
            <p:ph idx="1"/>
          </p:nvPr>
        </p:nvPicPr>
        <p:blipFill>
          <a:blip r:embed="rId2"/>
          <a:stretch>
            <a:fillRect/>
          </a:stretch>
        </p:blipFill>
        <p:spPr>
          <a:xfrm>
            <a:off x="893757" y="1600200"/>
            <a:ext cx="7356485" cy="4525963"/>
          </a:xfrm>
        </p:spPr>
      </p:pic>
    </p:spTree>
    <p:extLst>
      <p:ext uri="{BB962C8B-B14F-4D97-AF65-F5344CB8AC3E}">
        <p14:creationId xmlns:p14="http://schemas.microsoft.com/office/powerpoint/2010/main" val="36619248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CDAF0-BA0B-2F46-9289-A27E5776FB85}"/>
              </a:ext>
            </a:extLst>
          </p:cNvPr>
          <p:cNvSpPr>
            <a:spLocks noGrp="1"/>
          </p:cNvSpPr>
          <p:nvPr>
            <p:ph type="title"/>
          </p:nvPr>
        </p:nvSpPr>
        <p:spPr/>
        <p:txBody>
          <a:bodyPr/>
          <a:lstStyle/>
          <a:p>
            <a:endParaRPr lang="fr-FR"/>
          </a:p>
        </p:txBody>
      </p:sp>
      <p:pic>
        <p:nvPicPr>
          <p:cNvPr id="5" name="Espace réservé du contenu 4" descr="Une image contenant bâtiment, extérieur, arbre, rue&#10;&#10;Description générée automatiquement">
            <a:extLst>
              <a:ext uri="{FF2B5EF4-FFF2-40B4-BE49-F238E27FC236}">
                <a16:creationId xmlns:a16="http://schemas.microsoft.com/office/drawing/2014/main" id="{04B4EFFC-43CD-6B4E-9FC0-93274F76306E}"/>
              </a:ext>
            </a:extLst>
          </p:cNvPr>
          <p:cNvPicPr>
            <a:picLocks noGrp="1" noChangeAspect="1"/>
          </p:cNvPicPr>
          <p:nvPr>
            <p:ph idx="1"/>
          </p:nvPr>
        </p:nvPicPr>
        <p:blipFill>
          <a:blip r:embed="rId2"/>
          <a:stretch>
            <a:fillRect/>
          </a:stretch>
        </p:blipFill>
        <p:spPr>
          <a:xfrm>
            <a:off x="313152" y="2580361"/>
            <a:ext cx="4534422" cy="3896638"/>
          </a:xfrm>
        </p:spPr>
      </p:pic>
      <p:pic>
        <p:nvPicPr>
          <p:cNvPr id="7" name="Image 6" descr="Une image contenant bâtiment, extérieur, ciel, cité&#10;&#10;Description générée automatiquement">
            <a:extLst>
              <a:ext uri="{FF2B5EF4-FFF2-40B4-BE49-F238E27FC236}">
                <a16:creationId xmlns:a16="http://schemas.microsoft.com/office/drawing/2014/main" id="{052B581C-698F-7649-AE7D-60039388CD5E}"/>
              </a:ext>
            </a:extLst>
          </p:cNvPr>
          <p:cNvPicPr>
            <a:picLocks noChangeAspect="1"/>
          </p:cNvPicPr>
          <p:nvPr/>
        </p:nvPicPr>
        <p:blipFill>
          <a:blip r:embed="rId3"/>
          <a:stretch>
            <a:fillRect/>
          </a:stretch>
        </p:blipFill>
        <p:spPr>
          <a:xfrm>
            <a:off x="5047989" y="2580362"/>
            <a:ext cx="3920648" cy="3896638"/>
          </a:xfrm>
          <a:prstGeom prst="rect">
            <a:avLst/>
          </a:prstGeom>
        </p:spPr>
      </p:pic>
    </p:spTree>
    <p:extLst>
      <p:ext uri="{BB962C8B-B14F-4D97-AF65-F5344CB8AC3E}">
        <p14:creationId xmlns:p14="http://schemas.microsoft.com/office/powerpoint/2010/main" val="18134384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MERCI  </a:t>
            </a:r>
          </a:p>
        </p:txBody>
      </p:sp>
      <p:pic>
        <p:nvPicPr>
          <p:cNvPr id="4" name="Content Placeholder 3"/>
          <p:cNvPicPr>
            <a:picLocks noGrp="1" noChangeAspect="1"/>
          </p:cNvPicPr>
          <p:nvPr>
            <p:ph idx="1"/>
          </p:nvPr>
        </p:nvPicPr>
        <p:blipFill>
          <a:blip r:embed="rId2"/>
          <a:srcRect t="8958" b="8958"/>
          <a:stretch>
            <a:fillRect/>
          </a:stretch>
        </p:blipFill>
        <p:spPr/>
      </p:pic>
    </p:spTree>
    <p:extLst>
      <p:ext uri="{BB962C8B-B14F-4D97-AF65-F5344CB8AC3E}">
        <p14:creationId xmlns:p14="http://schemas.microsoft.com/office/powerpoint/2010/main" val="1386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274638"/>
            <a:ext cx="7139136" cy="1143000"/>
          </a:xfrm>
        </p:spPr>
        <p:txBody>
          <a:bodyPr>
            <a:normAutofit fontScale="90000"/>
          </a:bodyPr>
          <a:lstStyle/>
          <a:p>
            <a:r>
              <a:rPr lang="fr-FR" dirty="0">
                <a:solidFill>
                  <a:srgbClr val="336699"/>
                </a:solidFill>
              </a:rPr>
              <a:t> Un immeuble EN COPROPRIETE à Boulogne Billancourt avant</a:t>
            </a:r>
            <a:r>
              <a:rPr lang="en-US" dirty="0">
                <a:solidFill>
                  <a:srgbClr val="336699"/>
                </a:solidFill>
              </a:rPr>
              <a:t>…</a:t>
            </a:r>
            <a:endParaRPr lang="fr-FR" dirty="0">
              <a:solidFill>
                <a:srgbClr val="336699"/>
              </a:solidFill>
            </a:endParaRPr>
          </a:p>
        </p:txBody>
      </p:sp>
      <p:pic>
        <p:nvPicPr>
          <p:cNvPr id="1026" name="Picture 2" descr="C:\Users\Fz\AppData\Local\Microsoft\Windows\Temporary Internet Files\Content.Outlook\219K9JO1\LOGO Planète Surélévation.jpg"/>
          <p:cNvPicPr>
            <a:picLocks noChangeAspect="1" noChangeArrowheads="1"/>
          </p:cNvPicPr>
          <p:nvPr/>
        </p:nvPicPr>
        <p:blipFill>
          <a:blip r:embed="rId2" cstate="print"/>
          <a:srcRect/>
          <a:stretch>
            <a:fillRect/>
          </a:stretch>
        </p:blipFill>
        <p:spPr bwMode="auto">
          <a:xfrm>
            <a:off x="179512" y="116632"/>
            <a:ext cx="1286705" cy="1260000"/>
          </a:xfrm>
          <a:prstGeom prst="rect">
            <a:avLst/>
          </a:prstGeom>
          <a:noFill/>
        </p:spPr>
      </p:pic>
      <p:pic>
        <p:nvPicPr>
          <p:cNvPr id="4" name="Picture 2"/>
          <p:cNvPicPr>
            <a:picLocks noGrp="1" noChangeAspect="1" noChangeArrowheads="1"/>
          </p:cNvPicPr>
          <p:nvPr>
            <p:ph idx="1"/>
          </p:nvPr>
        </p:nvPicPr>
        <p:blipFill>
          <a:blip r:embed="rId3" cstate="print"/>
          <a:srcRect/>
          <a:stretch>
            <a:fillRect/>
          </a:stretch>
        </p:blipFill>
        <p:spPr bwMode="auto">
          <a:xfrm>
            <a:off x="762000" y="2010660"/>
            <a:ext cx="7620000" cy="3995645"/>
          </a:xfrm>
          <a:prstGeom prst="rect">
            <a:avLst/>
          </a:prstGeom>
          <a:noFill/>
          <a:ln w="9525">
            <a:noFill/>
            <a:miter lim="800000"/>
            <a:headEnd/>
            <a:tailEnd/>
          </a:ln>
        </p:spPr>
      </p:pic>
      <p:sp>
        <p:nvSpPr>
          <p:cNvPr id="7" name="Rectangle 6"/>
          <p:cNvSpPr/>
          <p:nvPr/>
        </p:nvSpPr>
        <p:spPr>
          <a:xfrm>
            <a:off x="432048" y="1412776"/>
            <a:ext cx="8388424" cy="72008"/>
          </a:xfrm>
          <a:prstGeom prst="rect">
            <a:avLst/>
          </a:prstGeom>
          <a:solidFill>
            <a:srgbClr val="0081E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84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Après </a:t>
            </a:r>
            <a:r>
              <a:rPr lang="en-US" dirty="0" err="1"/>
              <a:t>surélévation</a:t>
            </a:r>
            <a:r>
              <a:rPr lang="en-US" dirty="0"/>
              <a:t>…</a:t>
            </a:r>
          </a:p>
        </p:txBody>
      </p:sp>
      <p:pic>
        <p:nvPicPr>
          <p:cNvPr id="4" name="Image 2"/>
          <p:cNvPicPr>
            <a:picLocks noGrp="1" noChangeAspect="1"/>
          </p:cNvPicPr>
          <p:nvPr>
            <p:ph idx="1"/>
          </p:nvPr>
        </p:nvPicPr>
        <p:blipFill>
          <a:blip r:embed="rId2" cstate="print">
            <a:extLst>
              <a:ext uri="{28A0092B-C50C-407E-A947-70E740481C1C}">
                <a14:useLocalDpi xmlns:a14="http://schemas.microsoft.com/office/drawing/2010/main" val="0"/>
              </a:ext>
            </a:extLst>
          </a:blip>
          <a:srcRect t="-29741" b="-29741"/>
          <a:stretch>
            <a:fillRect/>
          </a:stretch>
        </p:blipFill>
        <p:spPr>
          <a:xfrm>
            <a:off x="914400" y="1600200"/>
            <a:ext cx="8229600" cy="4525963"/>
          </a:xfrm>
          <a:prstGeom prst="rect">
            <a:avLst/>
          </a:prstGeom>
        </p:spPr>
      </p:pic>
    </p:spTree>
    <p:extLst>
      <p:ext uri="{BB962C8B-B14F-4D97-AF65-F5344CB8AC3E}">
        <p14:creationId xmlns:p14="http://schemas.microsoft.com/office/powerpoint/2010/main" val="3983380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143"/>
            <a:ext cx="8229600" cy="1018495"/>
          </a:xfrm>
        </p:spPr>
        <p:txBody>
          <a:bodyPr>
            <a:normAutofit/>
          </a:bodyPr>
          <a:lstStyle/>
          <a:p>
            <a:r>
              <a:rPr lang="en-US" dirty="0"/>
              <a:t> COPROPRIETE RUE CLAVEL PARIS</a:t>
            </a:r>
          </a:p>
        </p:txBody>
      </p:sp>
      <p:pic>
        <p:nvPicPr>
          <p:cNvPr id="4" name="Content Placeholder 7" descr="planete-surelevation-creation-plaquette-nancy-2.png"/>
          <p:cNvPicPr>
            <a:picLocks noGrp="1" noChangeAspect="1"/>
          </p:cNvPicPr>
          <p:nvPr>
            <p:ph idx="1"/>
          </p:nvPr>
        </p:nvPicPr>
        <p:blipFill>
          <a:blip r:embed="rId2">
            <a:extLst>
              <a:ext uri="{28A0092B-C50C-407E-A947-70E740481C1C}">
                <a14:useLocalDpi xmlns:a14="http://schemas.microsoft.com/office/drawing/2010/main" val="0"/>
              </a:ext>
            </a:extLst>
          </a:blip>
          <a:srcRect l="-32179" r="-32179"/>
          <a:stretch>
            <a:fillRect/>
          </a:stretch>
        </p:blipFill>
        <p:spPr>
          <a:xfrm>
            <a:off x="-800100" y="1814513"/>
            <a:ext cx="10993438" cy="4752975"/>
          </a:xfrm>
        </p:spPr>
      </p:pic>
    </p:spTree>
    <p:extLst>
      <p:ext uri="{BB962C8B-B14F-4D97-AF65-F5344CB8AC3E}">
        <p14:creationId xmlns:p14="http://schemas.microsoft.com/office/powerpoint/2010/main" val="3599964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a:t>COPROPRIETE A 75004 PARIS</a:t>
            </a:r>
          </a:p>
        </p:txBody>
      </p:sp>
      <p:pic>
        <p:nvPicPr>
          <p:cNvPr id="5" name="Content Placeholder 4"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412928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75013 PARIS</a:t>
            </a:r>
          </a:p>
        </p:txBody>
      </p:sp>
      <p:pic>
        <p:nvPicPr>
          <p:cNvPr id="5" name="Content Placeholder 4" descr="Unknown.jpg"/>
          <p:cNvPicPr>
            <a:picLocks noGrp="1" noChangeAspect="1"/>
          </p:cNvPicPr>
          <p:nvPr>
            <p:ph idx="1"/>
          </p:nvPr>
        </p:nvPicPr>
        <p:blipFill>
          <a:blip r:embed="rId2">
            <a:extLst>
              <a:ext uri="{28A0092B-C50C-407E-A947-70E740481C1C}">
                <a14:useLocalDpi xmlns:a14="http://schemas.microsoft.com/office/drawing/2010/main" val="0"/>
              </a:ext>
            </a:extLst>
          </a:blip>
          <a:srcRect t="-996" b="-996"/>
          <a:stretch>
            <a:fillRect/>
          </a:stretch>
        </p:blipFill>
        <p:spPr/>
      </p:pic>
    </p:spTree>
    <p:extLst>
      <p:ext uri="{BB962C8B-B14F-4D97-AF65-F5344CB8AC3E}">
        <p14:creationId xmlns:p14="http://schemas.microsoft.com/office/powerpoint/2010/main" val="1689583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EE5DFD-14E2-5A45-8E68-87B786906D47}"/>
              </a:ext>
            </a:extLst>
          </p:cNvPr>
          <p:cNvSpPr>
            <a:spLocks noGrp="1"/>
          </p:cNvSpPr>
          <p:nvPr>
            <p:ph type="title"/>
          </p:nvPr>
        </p:nvSpPr>
        <p:spPr/>
        <p:txBody>
          <a:bodyPr/>
          <a:lstStyle/>
          <a:p>
            <a:r>
              <a:rPr lang="fr-FR" dirty="0"/>
              <a:t>LES BAILLEURS SOCIAUX …</a:t>
            </a:r>
          </a:p>
        </p:txBody>
      </p:sp>
      <p:pic>
        <p:nvPicPr>
          <p:cNvPr id="5" name="Espace réservé du contenu 4" descr="Une image contenant extérieur, bâtiment, ciel, arbre&#10;&#10;Description générée automatiquement">
            <a:extLst>
              <a:ext uri="{FF2B5EF4-FFF2-40B4-BE49-F238E27FC236}">
                <a16:creationId xmlns:a16="http://schemas.microsoft.com/office/drawing/2014/main" id="{061B5190-2987-A44D-B58A-FE9F961B3FA1}"/>
              </a:ext>
            </a:extLst>
          </p:cNvPr>
          <p:cNvPicPr>
            <a:picLocks noGrp="1" noChangeAspect="1"/>
          </p:cNvPicPr>
          <p:nvPr>
            <p:ph idx="1"/>
          </p:nvPr>
        </p:nvPicPr>
        <p:blipFill>
          <a:blip r:embed="rId2"/>
          <a:stretch>
            <a:fillRect/>
          </a:stretch>
        </p:blipFill>
        <p:spPr>
          <a:xfrm>
            <a:off x="1177528" y="1600200"/>
            <a:ext cx="6788944" cy="4525963"/>
          </a:xfrm>
        </p:spPr>
      </p:pic>
    </p:spTree>
    <p:extLst>
      <p:ext uri="{BB962C8B-B14F-4D97-AF65-F5344CB8AC3E}">
        <p14:creationId xmlns:p14="http://schemas.microsoft.com/office/powerpoint/2010/main" val="365380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9A227-32FF-3040-BEC2-2B27F8A483D1}"/>
              </a:ext>
            </a:extLst>
          </p:cNvPr>
          <p:cNvSpPr>
            <a:spLocks noGrp="1"/>
          </p:cNvSpPr>
          <p:nvPr>
            <p:ph type="title"/>
          </p:nvPr>
        </p:nvSpPr>
        <p:spPr/>
        <p:txBody>
          <a:bodyPr/>
          <a:lstStyle/>
          <a:p>
            <a:endParaRPr lang="fr-FR"/>
          </a:p>
        </p:txBody>
      </p:sp>
      <p:pic>
        <p:nvPicPr>
          <p:cNvPr id="5" name="Espace réservé du contenu 4" descr="Une image contenant extérieur, bâtiment, route, ciel&#10;&#10;Description générée automatiquement">
            <a:extLst>
              <a:ext uri="{FF2B5EF4-FFF2-40B4-BE49-F238E27FC236}">
                <a16:creationId xmlns:a16="http://schemas.microsoft.com/office/drawing/2014/main" id="{C021C828-E9AB-7D4F-AFE1-C8B136D18ACB}"/>
              </a:ext>
            </a:extLst>
          </p:cNvPr>
          <p:cNvPicPr>
            <a:picLocks noGrp="1" noChangeAspect="1"/>
          </p:cNvPicPr>
          <p:nvPr>
            <p:ph idx="1"/>
          </p:nvPr>
        </p:nvPicPr>
        <p:blipFill>
          <a:blip r:embed="rId2"/>
          <a:stretch>
            <a:fillRect/>
          </a:stretch>
        </p:blipFill>
        <p:spPr>
          <a:xfrm>
            <a:off x="1181766" y="1600200"/>
            <a:ext cx="6780468" cy="4525963"/>
          </a:xfrm>
        </p:spPr>
      </p:pic>
    </p:spTree>
    <p:extLst>
      <p:ext uri="{BB962C8B-B14F-4D97-AF65-F5344CB8AC3E}">
        <p14:creationId xmlns:p14="http://schemas.microsoft.com/office/powerpoint/2010/main" val="383199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MONTREUIL </a:t>
            </a:r>
            <a:r>
              <a:rPr lang="is-IS" dirty="0"/>
              <a:t>… Les maisons individuelles aussi !</a:t>
            </a:r>
            <a:endParaRPr lang="en-US" dirty="0"/>
          </a:p>
        </p:txBody>
      </p:sp>
      <p:pic>
        <p:nvPicPr>
          <p:cNvPr id="4" name="Content Placeholder 3" descr="sur.jpg"/>
          <p:cNvPicPr>
            <a:picLocks noGrp="1" noChangeAspect="1"/>
          </p:cNvPicPr>
          <p:nvPr>
            <p:ph idx="1"/>
          </p:nvPr>
        </p:nvPicPr>
        <p:blipFill>
          <a:blip r:embed="rId2">
            <a:extLst>
              <a:ext uri="{28A0092B-C50C-407E-A947-70E740481C1C}">
                <a14:useLocalDpi xmlns:a14="http://schemas.microsoft.com/office/drawing/2010/main" val="0"/>
              </a:ext>
            </a:extLst>
          </a:blip>
          <a:srcRect l="-19962" r="-19962"/>
          <a:stretch>
            <a:fillRect/>
          </a:stretch>
        </p:blipFill>
        <p:spPr/>
      </p:pic>
    </p:spTree>
    <p:extLst>
      <p:ext uri="{BB962C8B-B14F-4D97-AF65-F5344CB8AC3E}">
        <p14:creationId xmlns:p14="http://schemas.microsoft.com/office/powerpoint/2010/main" val="984177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4" descr="Une image contenant ciel, extérieur, bâtiment, route&#10;&#10;&#10;&#10;Description générée automatiquement">
            <a:extLst>
              <a:ext uri="{FF2B5EF4-FFF2-40B4-BE49-F238E27FC236}">
                <a16:creationId xmlns:a16="http://schemas.microsoft.com/office/drawing/2014/main" id="{6726CB46-2D8A-C540-A7E8-8BBF144B36BF}"/>
              </a:ext>
            </a:extLst>
          </p:cNvPr>
          <p:cNvPicPr>
            <a:picLocks noChangeAspect="1"/>
          </p:cNvPicPr>
          <p:nvPr/>
        </p:nvPicPr>
        <p:blipFill rotWithShape="1">
          <a:blip r:embed="rId3">
            <a:alphaModFix/>
          </a:blip>
          <a:srcRect l="2926" r="7510" b="2"/>
          <a:stretch/>
        </p:blipFill>
        <p:spPr>
          <a:xfrm>
            <a:off x="4562839" y="-168318"/>
            <a:ext cx="4695998" cy="3932313"/>
          </a:xfrm>
          <a:prstGeom prst="rect">
            <a:avLst/>
          </a:prstGeom>
          <a:effectLst>
            <a:softEdge rad="533400"/>
          </a:effectLst>
        </p:spPr>
      </p:pic>
      <p:pic>
        <p:nvPicPr>
          <p:cNvPr id="7" name="Image 6" descr="Une image contenant route, ciel, extérieur, bâtiment&#10;&#10;&#10;&#10;Description générée automatiquement">
            <a:extLst>
              <a:ext uri="{FF2B5EF4-FFF2-40B4-BE49-F238E27FC236}">
                <a16:creationId xmlns:a16="http://schemas.microsoft.com/office/drawing/2014/main" id="{55C91291-1830-FA45-A9A2-BDD0DB5A2C4B}"/>
              </a:ext>
            </a:extLst>
          </p:cNvPr>
          <p:cNvPicPr>
            <a:picLocks noChangeAspect="1"/>
          </p:cNvPicPr>
          <p:nvPr/>
        </p:nvPicPr>
        <p:blipFill rotWithShape="1">
          <a:blip r:embed="rId4"/>
          <a:srcRect r="16416" b="-2"/>
          <a:stretch/>
        </p:blipFill>
        <p:spPr>
          <a:xfrm>
            <a:off x="4567428" y="2487168"/>
            <a:ext cx="4697730" cy="4215384"/>
          </a:xfrm>
          <a:prstGeom prst="rect">
            <a:avLst/>
          </a:prstGeom>
          <a:effectLst>
            <a:softEdge rad="533400"/>
          </a:effectLst>
        </p:spPr>
      </p:pic>
      <p:sp>
        <p:nvSpPr>
          <p:cNvPr id="2" name="Titre 1">
            <a:extLst>
              <a:ext uri="{FF2B5EF4-FFF2-40B4-BE49-F238E27FC236}">
                <a16:creationId xmlns:a16="http://schemas.microsoft.com/office/drawing/2014/main" id="{D9D46485-395B-4D48-A160-AFA98A0C29DF}"/>
              </a:ext>
            </a:extLst>
          </p:cNvPr>
          <p:cNvSpPr>
            <a:spLocks noGrp="1"/>
          </p:cNvSpPr>
          <p:nvPr>
            <p:ph type="title"/>
          </p:nvPr>
        </p:nvSpPr>
        <p:spPr>
          <a:xfrm>
            <a:off x="603748" y="798445"/>
            <a:ext cx="3602727" cy="1311664"/>
          </a:xfrm>
        </p:spPr>
        <p:txBody>
          <a:bodyPr>
            <a:normAutofit/>
          </a:bodyPr>
          <a:lstStyle/>
          <a:p>
            <a:r>
              <a:rPr lang="fr-FR" sz="3500" dirty="0">
                <a:solidFill>
                  <a:srgbClr val="000000"/>
                </a:solidFill>
              </a:rPr>
              <a:t>En banlieue…</a:t>
            </a:r>
          </a:p>
        </p:txBody>
      </p:sp>
      <p:pic>
        <p:nvPicPr>
          <p:cNvPr id="9" name="Espace réservé du contenu 8" descr="Une image contenant bâtiment, extérieur, ciel, maison&#10;&#10;&#10;&#10;Description générée automatiquement">
            <a:extLst>
              <a:ext uri="{FF2B5EF4-FFF2-40B4-BE49-F238E27FC236}">
                <a16:creationId xmlns:a16="http://schemas.microsoft.com/office/drawing/2014/main" id="{1D42B563-158B-AB42-B77D-223A943B43D1}"/>
              </a:ext>
            </a:extLst>
          </p:cNvPr>
          <p:cNvPicPr>
            <a:picLocks noGrp="1" noChangeAspect="1"/>
          </p:cNvPicPr>
          <p:nvPr>
            <p:ph idx="1"/>
          </p:nvPr>
        </p:nvPicPr>
        <p:blipFill>
          <a:blip r:embed="rId5"/>
          <a:stretch>
            <a:fillRect/>
          </a:stretch>
        </p:blipFill>
        <p:spPr>
          <a:xfrm>
            <a:off x="603250" y="3085306"/>
            <a:ext cx="3603625" cy="2162175"/>
          </a:xfrm>
        </p:spPr>
      </p:pic>
    </p:spTree>
    <p:extLst>
      <p:ext uri="{BB962C8B-B14F-4D97-AF65-F5344CB8AC3E}">
        <p14:creationId xmlns:p14="http://schemas.microsoft.com/office/powerpoint/2010/main" val="367153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PLAN </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GENERALITES</a:t>
            </a:r>
          </a:p>
          <a:p>
            <a:pPr marL="571500" indent="-571500">
              <a:buAutoNum type="romanUcPeriod"/>
            </a:pPr>
            <a:r>
              <a:rPr lang="en-US" dirty="0"/>
              <a:t>PRESENTATION DU SUJET</a:t>
            </a:r>
          </a:p>
          <a:p>
            <a:pPr marL="571500" indent="-571500">
              <a:buAutoNum type="romanUcPeriod"/>
            </a:pPr>
            <a:r>
              <a:rPr lang="en-US" dirty="0"/>
              <a:t>LES REGLES NOUVELLES DE LA COPROPRIETE</a:t>
            </a:r>
          </a:p>
          <a:p>
            <a:pPr marL="571500" indent="-571500">
              <a:buAutoNum type="romanUcPeriod"/>
            </a:pPr>
            <a:r>
              <a:rPr lang="en-US" dirty="0"/>
              <a:t> LES NOUVELLES REGLES D’URBANISME</a:t>
            </a:r>
          </a:p>
          <a:p>
            <a:pPr marL="571500" indent="-571500">
              <a:buAutoNum type="romanUcPeriod"/>
            </a:pPr>
            <a:r>
              <a:rPr lang="en-US" dirty="0"/>
              <a:t>LE CONTENTIEUX DU PERMIS DE CONSTRUIRE DE LA SURELEVATION</a:t>
            </a:r>
          </a:p>
          <a:p>
            <a:pPr marL="571500" indent="-571500">
              <a:buAutoNum type="romanUcPeriod"/>
            </a:pPr>
            <a:r>
              <a:rPr lang="en-US" dirty="0"/>
              <a:t>QUELQUES DIFFICULTES PREVISIBLES et SURMONTABLES AVEC LES VOISINS ET LOCATAIRES</a:t>
            </a:r>
          </a:p>
        </p:txBody>
      </p:sp>
    </p:spTree>
    <p:extLst>
      <p:ext uri="{BB962C8B-B14F-4D97-AF65-F5344CB8AC3E}">
        <p14:creationId xmlns:p14="http://schemas.microsoft.com/office/powerpoint/2010/main" val="3229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err="1"/>
              <a:t>Ambassade</a:t>
            </a:r>
            <a:r>
              <a:rPr lang="en-US" dirty="0"/>
              <a:t> </a:t>
            </a:r>
            <a:r>
              <a:rPr lang="en-US" dirty="0" err="1"/>
              <a:t>d’Ethiopie</a:t>
            </a:r>
            <a:r>
              <a:rPr lang="en-US" dirty="0"/>
              <a:t>: </a:t>
            </a:r>
            <a:r>
              <a:rPr lang="en-US" dirty="0" err="1"/>
              <a:t>surélévation</a:t>
            </a:r>
            <a:r>
              <a:rPr lang="en-US" dirty="0"/>
              <a:t> de </a:t>
            </a:r>
            <a:r>
              <a:rPr lang="en-US" dirty="0" err="1"/>
              <a:t>bureaux</a:t>
            </a:r>
            <a:endParaRPr lang="en-US" dirty="0"/>
          </a:p>
        </p:txBody>
      </p:sp>
      <p:pic>
        <p:nvPicPr>
          <p:cNvPr id="4" name="Content Placeholder 3" descr="4-panoramique.jpg"/>
          <p:cNvPicPr>
            <a:picLocks noGrp="1" noChangeAspect="1"/>
          </p:cNvPicPr>
          <p:nvPr>
            <p:ph idx="1"/>
          </p:nvPr>
        </p:nvPicPr>
        <p:blipFill>
          <a:blip r:embed="rId2">
            <a:extLst>
              <a:ext uri="{28A0092B-C50C-407E-A947-70E740481C1C}">
                <a14:useLocalDpi xmlns:a14="http://schemas.microsoft.com/office/drawing/2010/main" val="0"/>
              </a:ext>
            </a:extLst>
          </a:blip>
          <a:srcRect t="-36875" b="-36875"/>
          <a:stretch>
            <a:fillRect/>
          </a:stretch>
        </p:blipFill>
        <p:spPr/>
      </p:pic>
    </p:spTree>
    <p:extLst>
      <p:ext uri="{BB962C8B-B14F-4D97-AF65-F5344CB8AC3E}">
        <p14:creationId xmlns:p14="http://schemas.microsoft.com/office/powerpoint/2010/main" val="3567012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00-photo-1.jpg"/>
          <p:cNvPicPr>
            <a:picLocks noGrp="1" noChangeAspect="1"/>
          </p:cNvPicPr>
          <p:nvPr>
            <p:ph idx="1"/>
          </p:nvPr>
        </p:nvPicPr>
        <p:blipFill>
          <a:blip r:embed="rId2">
            <a:extLst>
              <a:ext uri="{28A0092B-C50C-407E-A947-70E740481C1C}">
                <a14:useLocalDpi xmlns:a14="http://schemas.microsoft.com/office/drawing/2010/main" val="0"/>
              </a:ext>
            </a:extLst>
          </a:blip>
          <a:srcRect l="-38373" r="-38373"/>
          <a:stretch>
            <a:fillRect/>
          </a:stretch>
        </p:blipFill>
        <p:spPr/>
      </p:pic>
    </p:spTree>
    <p:extLst>
      <p:ext uri="{BB962C8B-B14F-4D97-AF65-F5344CB8AC3E}">
        <p14:creationId xmlns:p14="http://schemas.microsoft.com/office/powerpoint/2010/main" val="71368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122" y="618681"/>
            <a:ext cx="1960404" cy="4794567"/>
          </a:xfrm>
        </p:spPr>
        <p:txBody>
          <a:bodyPr vert="horz" lIns="91440" tIns="45720" rIns="91440" bIns="45720" rtlCol="0" anchor="ctr">
            <a:normAutofit/>
          </a:bodyPr>
          <a:lstStyle/>
          <a:p>
            <a:pPr algn="l" defTabSz="914400">
              <a:lnSpc>
                <a:spcPct val="90000"/>
              </a:lnSpc>
            </a:pPr>
            <a:r>
              <a:rPr lang="en-US" sz="3100">
                <a:solidFill>
                  <a:srgbClr val="FFFFFF"/>
                </a:solidFill>
              </a:rPr>
              <a:t>DES MODULES …</a:t>
            </a:r>
          </a:p>
        </p:txBody>
      </p:sp>
      <p:pic>
        <p:nvPicPr>
          <p:cNvPr id="6" name="Espace réservé du contenu 5">
            <a:extLst>
              <a:ext uri="{FF2B5EF4-FFF2-40B4-BE49-F238E27FC236}">
                <a16:creationId xmlns:a16="http://schemas.microsoft.com/office/drawing/2014/main" id="{C1FE437B-1473-574C-8184-6BE774275337}"/>
              </a:ext>
            </a:extLst>
          </p:cNvPr>
          <p:cNvPicPr>
            <a:picLocks noGrp="1" noChangeAspect="1"/>
          </p:cNvPicPr>
          <p:nvPr>
            <p:ph idx="1"/>
          </p:nvPr>
        </p:nvPicPr>
        <p:blipFill rotWithShape="1">
          <a:blip r:embed="rId2"/>
          <a:srcRect l="8331" r="29100"/>
          <a:stretch/>
        </p:blipFill>
        <p:spPr>
          <a:xfrm>
            <a:off x="732188" y="942538"/>
            <a:ext cx="5372416" cy="4808332"/>
          </a:xfrm>
          <a:prstGeom prst="rect">
            <a:avLst/>
          </a:prstGeom>
          <a:effectLst/>
        </p:spPr>
      </p:pic>
    </p:spTree>
    <p:extLst>
      <p:ext uri="{BB962C8B-B14F-4D97-AF65-F5344CB8AC3E}">
        <p14:creationId xmlns:p14="http://schemas.microsoft.com/office/powerpoint/2010/main" val="1887139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8140" y="341784"/>
            <a:ext cx="7618541" cy="1143000"/>
          </a:xfrm>
        </p:spPr>
        <p:style>
          <a:lnRef idx="2">
            <a:schemeClr val="accent3">
              <a:shade val="50000"/>
            </a:schemeClr>
          </a:lnRef>
          <a:fillRef idx="1">
            <a:schemeClr val="accent3"/>
          </a:fillRef>
          <a:effectRef idx="0">
            <a:schemeClr val="accent3"/>
          </a:effectRef>
          <a:fontRef idx="minor">
            <a:schemeClr val="lt1"/>
          </a:fontRef>
        </p:style>
        <p:txBody>
          <a:bodyPr/>
          <a:lstStyle/>
          <a:p>
            <a:r>
              <a:rPr lang="fr-FR" dirty="0">
                <a:solidFill>
                  <a:srgbClr val="336699"/>
                </a:solidFill>
              </a:rPr>
              <a:t>Pourquoi surélever ?</a:t>
            </a:r>
          </a:p>
        </p:txBody>
      </p:sp>
      <p:sp>
        <p:nvSpPr>
          <p:cNvPr id="3" name="Espace réservé du contenu 2"/>
          <p:cNvSpPr>
            <a:spLocks noGrp="1"/>
          </p:cNvSpPr>
          <p:nvPr>
            <p:ph idx="1"/>
          </p:nvPr>
        </p:nvSpPr>
        <p:spPr>
          <a:xfrm>
            <a:off x="938140" y="2431429"/>
            <a:ext cx="7748660" cy="3805883"/>
          </a:xfrm>
        </p:spPr>
        <p:txBody>
          <a:bodyPr>
            <a:normAutofit lnSpcReduction="10000"/>
          </a:bodyPr>
          <a:lstStyle/>
          <a:p>
            <a:r>
              <a:rPr lang="fr-FR" dirty="0">
                <a:solidFill>
                  <a:srgbClr val="336699"/>
                </a:solidFill>
              </a:rPr>
              <a:t>Bénéfices de la surélévation :</a:t>
            </a:r>
          </a:p>
          <a:p>
            <a:pPr lvl="1"/>
            <a:r>
              <a:rPr lang="fr-FR" dirty="0">
                <a:solidFill>
                  <a:srgbClr val="336699"/>
                </a:solidFill>
              </a:rPr>
              <a:t>Financer les travaux de réhabilitation et de rénovation notamment énergétique</a:t>
            </a:r>
          </a:p>
          <a:p>
            <a:pPr lvl="1"/>
            <a:r>
              <a:rPr lang="fr-FR" dirty="0">
                <a:solidFill>
                  <a:srgbClr val="336699"/>
                </a:solidFill>
              </a:rPr>
              <a:t>Minorer les charges des copropriétaires</a:t>
            </a:r>
          </a:p>
          <a:p>
            <a:pPr lvl="1"/>
            <a:r>
              <a:rPr lang="fr-FR" dirty="0">
                <a:solidFill>
                  <a:srgbClr val="336699"/>
                </a:solidFill>
              </a:rPr>
              <a:t>Améliorer le confort des occupants</a:t>
            </a:r>
          </a:p>
          <a:p>
            <a:pPr lvl="1"/>
            <a:r>
              <a:rPr lang="fr-FR" dirty="0">
                <a:solidFill>
                  <a:srgbClr val="336699"/>
                </a:solidFill>
              </a:rPr>
              <a:t>Augmenter la valeur patrimoniale des logements avec une « valeur verte » si on rénove le bas de l’immeuble en même temps</a:t>
            </a:r>
          </a:p>
          <a:p>
            <a:pPr lvl="1"/>
            <a:endParaRPr lang="fr-FR" dirty="0">
              <a:solidFill>
                <a:srgbClr val="336699"/>
              </a:solidFill>
            </a:endParaRPr>
          </a:p>
        </p:txBody>
      </p:sp>
      <p:sp>
        <p:nvSpPr>
          <p:cNvPr id="5" name="Rectangle 4"/>
          <p:cNvSpPr/>
          <p:nvPr/>
        </p:nvSpPr>
        <p:spPr>
          <a:xfrm>
            <a:off x="432048" y="1412776"/>
            <a:ext cx="8388424" cy="72008"/>
          </a:xfrm>
          <a:prstGeom prst="rect">
            <a:avLst/>
          </a:prstGeom>
          <a:solidFill>
            <a:srgbClr val="0081E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3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a:t>La “</a:t>
            </a:r>
            <a:r>
              <a:rPr lang="en-US" dirty="0" err="1"/>
              <a:t>valeur</a:t>
            </a:r>
            <a:r>
              <a:rPr lang="en-US" dirty="0"/>
              <a:t> </a:t>
            </a:r>
            <a:r>
              <a:rPr lang="en-US" dirty="0" err="1"/>
              <a:t>verte</a:t>
            </a:r>
            <a:r>
              <a:rPr lang="en-US" dirty="0"/>
              <a:t>”</a:t>
            </a:r>
          </a:p>
        </p:txBody>
      </p:sp>
      <p:sp>
        <p:nvSpPr>
          <p:cNvPr id="3" name="Content Placeholder 2"/>
          <p:cNvSpPr>
            <a:spLocks noGrp="1"/>
          </p:cNvSpPr>
          <p:nvPr>
            <p:ph idx="1"/>
          </p:nvPr>
        </p:nvSpPr>
        <p:spPr/>
        <p:txBody>
          <a:bodyPr>
            <a:normAutofit fontScale="92500"/>
          </a:bodyPr>
          <a:lstStyle/>
          <a:p>
            <a:r>
              <a:rPr lang="en-US" dirty="0"/>
              <a:t>Elle </a:t>
            </a:r>
            <a:r>
              <a:rPr lang="en-US" dirty="0" err="1"/>
              <a:t>est</a:t>
            </a:r>
            <a:r>
              <a:rPr lang="en-US" dirty="0"/>
              <a:t> </a:t>
            </a:r>
            <a:r>
              <a:rPr lang="en-US" dirty="0" err="1"/>
              <a:t>consécutive</a:t>
            </a:r>
            <a:r>
              <a:rPr lang="en-US" dirty="0"/>
              <a:t> au </a:t>
            </a:r>
            <a:r>
              <a:rPr lang="en-US" dirty="0" err="1"/>
              <a:t>verdissement</a:t>
            </a:r>
            <a:r>
              <a:rPr lang="en-US" dirty="0"/>
              <a:t> de </a:t>
            </a:r>
            <a:r>
              <a:rPr lang="en-US" dirty="0" err="1"/>
              <a:t>l’immeuble</a:t>
            </a:r>
            <a:r>
              <a:rPr lang="en-US" dirty="0"/>
              <a:t> </a:t>
            </a:r>
            <a:r>
              <a:rPr lang="en-US" dirty="0" err="1"/>
              <a:t>rénové</a:t>
            </a:r>
            <a:r>
              <a:rPr lang="en-US" dirty="0"/>
              <a:t> qui </a:t>
            </a:r>
            <a:r>
              <a:rPr lang="en-US" dirty="0" err="1"/>
              <a:t>baisse</a:t>
            </a:r>
            <a:r>
              <a:rPr lang="en-US" dirty="0"/>
              <a:t> </a:t>
            </a:r>
            <a:r>
              <a:rPr lang="en-US" dirty="0" err="1"/>
              <a:t>ses</a:t>
            </a:r>
            <a:r>
              <a:rPr lang="en-US" dirty="0"/>
              <a:t> charges </a:t>
            </a:r>
            <a:r>
              <a:rPr lang="en-US" dirty="0" err="1"/>
              <a:t>energétiques</a:t>
            </a:r>
            <a:r>
              <a:rPr lang="en-US" dirty="0"/>
              <a:t>: 30% en </a:t>
            </a:r>
            <a:r>
              <a:rPr lang="en-US" dirty="0" err="1"/>
              <a:t>rénovation</a:t>
            </a:r>
            <a:r>
              <a:rPr lang="en-US" dirty="0"/>
              <a:t> </a:t>
            </a:r>
            <a:r>
              <a:rPr lang="en-US" dirty="0" err="1"/>
              <a:t>parfois</a:t>
            </a:r>
            <a:r>
              <a:rPr lang="en-US" dirty="0"/>
              <a:t> 60% en BBC RENOVATION</a:t>
            </a:r>
          </a:p>
          <a:p>
            <a:r>
              <a:rPr lang="en-US" dirty="0" err="1"/>
              <a:t>Selon</a:t>
            </a:r>
            <a:r>
              <a:rPr lang="en-US" dirty="0"/>
              <a:t> </a:t>
            </a:r>
            <a:r>
              <a:rPr lang="en-US" dirty="0" err="1"/>
              <a:t>l’étude</a:t>
            </a:r>
            <a:r>
              <a:rPr lang="en-US" dirty="0"/>
              <a:t> </a:t>
            </a:r>
            <a:r>
              <a:rPr lang="en-US" dirty="0" err="1"/>
              <a:t>notariale</a:t>
            </a:r>
            <a:r>
              <a:rPr lang="en-US" dirty="0"/>
              <a:t> DINAMIC et </a:t>
            </a:r>
            <a:r>
              <a:rPr lang="en-US" dirty="0" err="1"/>
              <a:t>l’étude</a:t>
            </a:r>
            <a:r>
              <a:rPr lang="en-US" dirty="0"/>
              <a:t> de </a:t>
            </a:r>
            <a:r>
              <a:rPr lang="en-US" dirty="0" err="1"/>
              <a:t>l’ADEME</a:t>
            </a:r>
            <a:r>
              <a:rPr lang="en-US" dirty="0"/>
              <a:t> (</a:t>
            </a:r>
            <a:r>
              <a:rPr lang="en-US" dirty="0" err="1"/>
              <a:t>voir</a:t>
            </a:r>
            <a:r>
              <a:rPr lang="en-US" dirty="0"/>
              <a:t> les sites WEB) les </a:t>
            </a:r>
            <a:r>
              <a:rPr lang="en-US" dirty="0" err="1"/>
              <a:t>immeubles</a:t>
            </a:r>
            <a:r>
              <a:rPr lang="en-US" dirty="0"/>
              <a:t> </a:t>
            </a:r>
            <a:r>
              <a:rPr lang="en-US" dirty="0" err="1"/>
              <a:t>à</a:t>
            </a:r>
            <a:r>
              <a:rPr lang="en-US" dirty="0"/>
              <a:t> bonne </a:t>
            </a:r>
            <a:r>
              <a:rPr lang="en-US" dirty="0" err="1"/>
              <a:t>étiquette</a:t>
            </a:r>
            <a:r>
              <a:rPr lang="en-US" dirty="0"/>
              <a:t> </a:t>
            </a:r>
            <a:r>
              <a:rPr lang="en-US" dirty="0" err="1"/>
              <a:t>énergétique</a:t>
            </a:r>
            <a:r>
              <a:rPr lang="en-US" dirty="0"/>
              <a:t> se </a:t>
            </a:r>
            <a:r>
              <a:rPr lang="en-US" dirty="0" err="1"/>
              <a:t>vendent</a:t>
            </a:r>
            <a:r>
              <a:rPr lang="en-US" dirty="0"/>
              <a:t> </a:t>
            </a:r>
            <a:r>
              <a:rPr lang="en-US" dirty="0" err="1"/>
              <a:t>mieux</a:t>
            </a:r>
            <a:endParaRPr lang="en-US" dirty="0"/>
          </a:p>
          <a:p>
            <a:r>
              <a:rPr lang="en-US" dirty="0"/>
              <a:t>La </a:t>
            </a:r>
            <a:r>
              <a:rPr lang="en-US" dirty="0" err="1"/>
              <a:t>surélévation</a:t>
            </a:r>
            <a:r>
              <a:rPr lang="en-US" dirty="0"/>
              <a:t> </a:t>
            </a:r>
            <a:r>
              <a:rPr lang="en-US" dirty="0" err="1"/>
              <a:t>dégage</a:t>
            </a:r>
            <a:r>
              <a:rPr lang="en-US" dirty="0"/>
              <a:t> </a:t>
            </a:r>
            <a:r>
              <a:rPr lang="en-US" dirty="0" err="1"/>
              <a:t>cette</a:t>
            </a:r>
            <a:r>
              <a:rPr lang="en-US" dirty="0"/>
              <a:t> “</a:t>
            </a:r>
            <a:r>
              <a:rPr lang="en-US" dirty="0" err="1"/>
              <a:t>valeur</a:t>
            </a:r>
            <a:r>
              <a:rPr lang="en-US" dirty="0"/>
              <a:t> </a:t>
            </a:r>
            <a:r>
              <a:rPr lang="en-US" dirty="0" err="1"/>
              <a:t>verte</a:t>
            </a:r>
            <a:r>
              <a:rPr lang="en-US" dirty="0"/>
              <a:t>” </a:t>
            </a:r>
            <a:r>
              <a:rPr lang="en-US" dirty="0" err="1"/>
              <a:t>si</a:t>
            </a:r>
            <a:r>
              <a:rPr lang="en-US" dirty="0"/>
              <a:t> la </a:t>
            </a:r>
            <a:r>
              <a:rPr lang="en-US" dirty="0" err="1"/>
              <a:t>rénovation</a:t>
            </a:r>
            <a:r>
              <a:rPr lang="en-US" dirty="0"/>
              <a:t> de tout </a:t>
            </a:r>
            <a:r>
              <a:rPr lang="en-US" dirty="0" err="1"/>
              <a:t>l’immeuble</a:t>
            </a:r>
            <a:r>
              <a:rPr lang="en-US" dirty="0"/>
              <a:t> </a:t>
            </a:r>
            <a:r>
              <a:rPr lang="en-US" dirty="0" err="1"/>
              <a:t>est</a:t>
            </a:r>
            <a:r>
              <a:rPr lang="en-US" dirty="0"/>
              <a:t> </a:t>
            </a:r>
            <a:r>
              <a:rPr lang="en-US" dirty="0" err="1"/>
              <a:t>entreprise</a:t>
            </a:r>
            <a:endParaRPr lang="en-US" dirty="0"/>
          </a:p>
        </p:txBody>
      </p:sp>
    </p:spTree>
    <p:extLst>
      <p:ext uri="{BB962C8B-B14F-4D97-AF65-F5344CB8AC3E}">
        <p14:creationId xmlns:p14="http://schemas.microsoft.com/office/powerpoint/2010/main" val="118601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63BA4-9E50-BF4F-8F61-B9448ABC66EC}"/>
              </a:ext>
            </a:extLst>
          </p:cNvPr>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fr-FR" dirty="0"/>
              <a:t>LES NOUVELLES LEGISLATIONS</a:t>
            </a:r>
          </a:p>
        </p:txBody>
      </p:sp>
      <p:sp>
        <p:nvSpPr>
          <p:cNvPr id="3" name="Espace réservé du contenu 2">
            <a:extLst>
              <a:ext uri="{FF2B5EF4-FFF2-40B4-BE49-F238E27FC236}">
                <a16:creationId xmlns:a16="http://schemas.microsoft.com/office/drawing/2014/main" id="{1DE21D37-9243-7141-BEC0-17035103583B}"/>
              </a:ext>
            </a:extLst>
          </p:cNvPr>
          <p:cNvSpPr>
            <a:spLocks noGrp="1"/>
          </p:cNvSpPr>
          <p:nvPr>
            <p:ph idx="1"/>
          </p:nvPr>
        </p:nvSpPr>
        <p:spPr/>
        <p:txBody>
          <a:bodyPr/>
          <a:lstStyle/>
          <a:p>
            <a:r>
              <a:rPr lang="fr-FR" dirty="0"/>
              <a:t>DROIT DE LA COPROPRIETE</a:t>
            </a:r>
          </a:p>
          <a:p>
            <a:endParaRPr lang="fr-FR" dirty="0"/>
          </a:p>
          <a:p>
            <a:r>
              <a:rPr lang="fr-FR" dirty="0"/>
              <a:t>DROIT DU LOGEMENT SOCIAL EN COPRPRIETE</a:t>
            </a:r>
          </a:p>
          <a:p>
            <a:endParaRPr lang="fr-FR" dirty="0"/>
          </a:p>
          <a:p>
            <a:r>
              <a:rPr lang="fr-FR" dirty="0"/>
              <a:t>DROIT DU LOGEMENT SOCIAL EN COPROPRIETE</a:t>
            </a:r>
          </a:p>
        </p:txBody>
      </p:sp>
    </p:spTree>
    <p:extLst>
      <p:ext uri="{BB962C8B-B14F-4D97-AF65-F5344CB8AC3E}">
        <p14:creationId xmlns:p14="http://schemas.microsoft.com/office/powerpoint/2010/main" val="841314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983" y="953311"/>
            <a:ext cx="7952362"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2516D06-9A2C-EF46-B76D-CDA29D054C2A}"/>
              </a:ext>
            </a:extLst>
          </p:cNvPr>
          <p:cNvSpPr>
            <a:spLocks noGrp="1"/>
          </p:cNvSpPr>
          <p:nvPr>
            <p:ph type="title"/>
          </p:nvPr>
        </p:nvSpPr>
        <p:spPr>
          <a:xfrm>
            <a:off x="480060" y="640080"/>
            <a:ext cx="2064265" cy="2709275"/>
          </a:xfrm>
          <a:prstGeom prst="rect">
            <a:avLst/>
          </a:prstGeom>
          <a:solidFill>
            <a:srgbClr val="5B5B3C"/>
          </a:solidFill>
          <a:ln>
            <a:solidFill>
              <a:srgbClr val="5B5B3C"/>
            </a:solidFill>
          </a:ln>
        </p:spPr>
        <p:txBody>
          <a:bodyPr vert="horz" lIns="91440" tIns="45720" rIns="91440" bIns="45720" rtlCol="0" anchor="ctr">
            <a:normAutofit/>
          </a:bodyPr>
          <a:lstStyle/>
          <a:p>
            <a:pPr defTabSz="914400">
              <a:lnSpc>
                <a:spcPct val="90000"/>
              </a:lnSpc>
            </a:pPr>
            <a:r>
              <a:rPr lang="en-US" sz="2400" kern="1200" dirty="0">
                <a:solidFill>
                  <a:srgbClr val="FFFFFF"/>
                </a:solidFill>
                <a:latin typeface="+mj-lt"/>
                <a:ea typeface="+mj-ea"/>
                <a:cs typeface="+mj-cs"/>
              </a:rPr>
              <a:t> 2. LES NOUVELLES REGLES EN COPROPRIETE</a:t>
            </a:r>
          </a:p>
        </p:txBody>
      </p:sp>
      <p:pic>
        <p:nvPicPr>
          <p:cNvPr id="5" name="Espace réservé du contenu 4" descr="Une image contenant bâtiment, extérieur, ciel, rue&#10;&#10;&#10;&#10;Description générée automatiquement">
            <a:extLst>
              <a:ext uri="{FF2B5EF4-FFF2-40B4-BE49-F238E27FC236}">
                <a16:creationId xmlns:a16="http://schemas.microsoft.com/office/drawing/2014/main" id="{22FCC4A4-41FA-CD4A-B853-C77AA04DF8A0}"/>
              </a:ext>
            </a:extLst>
          </p:cNvPr>
          <p:cNvPicPr>
            <a:picLocks noGrp="1" noChangeAspect="1"/>
          </p:cNvPicPr>
          <p:nvPr>
            <p:ph idx="1"/>
          </p:nvPr>
        </p:nvPicPr>
        <p:blipFill>
          <a:blip r:embed="rId2"/>
          <a:stretch>
            <a:fillRect/>
          </a:stretch>
        </p:blipFill>
        <p:spPr>
          <a:xfrm>
            <a:off x="3082998" y="2068320"/>
            <a:ext cx="5103059" cy="3033777"/>
          </a:xfrm>
          <a:prstGeom prst="rect">
            <a:avLst/>
          </a:prstGeom>
        </p:spPr>
      </p:pic>
    </p:spTree>
    <p:extLst>
      <p:ext uri="{BB962C8B-B14F-4D97-AF65-F5344CB8AC3E}">
        <p14:creationId xmlns:p14="http://schemas.microsoft.com/office/powerpoint/2010/main" val="3196417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D5B6A-42A1-E048-91FF-CE60008130A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4FD9410-8AD0-1A4C-824B-F3949AC60E28}"/>
              </a:ext>
            </a:extLst>
          </p:cNvPr>
          <p:cNvSpPr>
            <a:spLocks noGrp="1"/>
          </p:cNvSpPr>
          <p:nvPr>
            <p:ph idx="1"/>
          </p:nvPr>
        </p:nvSpPr>
        <p:spPr>
          <a:xfrm>
            <a:off x="457200" y="511630"/>
            <a:ext cx="8229600" cy="6847114"/>
          </a:xfrm>
        </p:spPr>
        <p:txBody>
          <a:bodyPr>
            <a:normAutofit fontScale="47500" lnSpcReduction="20000"/>
          </a:bodyPr>
          <a:lstStyle/>
          <a:p>
            <a:r>
              <a:rPr lang="fr-FR" b="1" dirty="0"/>
              <a:t>Article 35 LOI 10 juillet 1965:</a:t>
            </a:r>
          </a:p>
          <a:p>
            <a:pPr marL="0" indent="0">
              <a:buNone/>
            </a:pPr>
            <a:r>
              <a:rPr lang="fr-FR" dirty="0"/>
              <a:t>(Modifié par </a:t>
            </a:r>
            <a:r>
              <a:rPr lang="fr-FR" u="sng" dirty="0">
                <a:hlinkClick r:id="rId2"/>
              </a:rPr>
              <a:t>LOI n°2014-366 du 24 mars 2014 - art. 61</a:t>
            </a:r>
            <a:r>
              <a:rPr lang="fr-FR" u="sng" dirty="0"/>
              <a:t>)</a:t>
            </a:r>
          </a:p>
          <a:p>
            <a:pPr marL="0" indent="0">
              <a:buNone/>
            </a:pPr>
            <a:endParaRPr lang="fr-FR" u="sng" dirty="0"/>
          </a:p>
          <a:p>
            <a:pPr marL="0" indent="0">
              <a:buNone/>
            </a:pPr>
            <a:endParaRPr lang="fr-FR" dirty="0"/>
          </a:p>
          <a:p>
            <a:r>
              <a:rPr lang="fr-FR" dirty="0">
                <a:solidFill>
                  <a:srgbClr val="FF0000"/>
                </a:solidFill>
              </a:rPr>
              <a:t>La surélévation </a:t>
            </a:r>
            <a:r>
              <a:rPr lang="fr-FR" dirty="0"/>
              <a:t>ou la construction de bâtiments aux fins de créer de nouveaux locaux à usage privatif ne peut être réalisée par les soins du syndicat que si la décision en est prise à la </a:t>
            </a:r>
            <a:r>
              <a:rPr lang="fr-FR" dirty="0">
                <a:solidFill>
                  <a:srgbClr val="FF0000"/>
                </a:solidFill>
              </a:rPr>
              <a:t>majorité prévue à l'article 26 (2/3)</a:t>
            </a:r>
          </a:p>
          <a:p>
            <a:r>
              <a:rPr lang="fr-FR" dirty="0">
                <a:solidFill>
                  <a:srgbClr val="FF0000"/>
                </a:solidFill>
              </a:rPr>
              <a:t>La décision d'aliéner </a:t>
            </a:r>
            <a:r>
              <a:rPr lang="fr-FR" dirty="0"/>
              <a:t>aux mêmes fins le droit de surélever un bâtiment existant exige la majorité prévue à </a:t>
            </a:r>
            <a:r>
              <a:rPr lang="fr-FR" dirty="0">
                <a:solidFill>
                  <a:srgbClr val="FF0000"/>
                </a:solidFill>
              </a:rPr>
              <a:t>l'article 26  (50% + 1 voix)</a:t>
            </a:r>
            <a:r>
              <a:rPr lang="fr-FR" dirty="0"/>
              <a:t>et, si l'immeuble comprend plusieurs bâtiments, la confirmation par une assemblée spéciale des copropriétaires des lots composant le bâtiment à surélever, statuant à la majorité indiquée ci-dessus. </a:t>
            </a:r>
          </a:p>
          <a:p>
            <a:pPr marL="0" indent="0">
              <a:buNone/>
            </a:pPr>
            <a:endParaRPr lang="fr-FR" dirty="0"/>
          </a:p>
          <a:p>
            <a:r>
              <a:rPr lang="fr-FR" dirty="0"/>
              <a:t>Toutefois, lorsque le bâtiment est situé dans un périmètre sur lequel est institué </a:t>
            </a:r>
            <a:r>
              <a:rPr lang="fr-FR" dirty="0">
                <a:solidFill>
                  <a:srgbClr val="FF0000"/>
                </a:solidFill>
              </a:rPr>
              <a:t>un droit de préemption urbain </a:t>
            </a:r>
            <a:r>
              <a:rPr lang="fr-FR" dirty="0"/>
              <a:t>en application de </a:t>
            </a:r>
            <a:r>
              <a:rPr lang="fr-FR" u="sng" dirty="0">
                <a:hlinkClick r:id="rId3"/>
              </a:rPr>
              <a:t>l'article L. 211-1 du code de l'urbanisme</a:t>
            </a:r>
            <a:r>
              <a:rPr lang="fr-FR" dirty="0"/>
              <a:t>, la décision d'aliéner le droit de surélever ce bâtiment est prise </a:t>
            </a:r>
            <a:r>
              <a:rPr lang="fr-FR" dirty="0">
                <a:solidFill>
                  <a:srgbClr val="FF0000"/>
                </a:solidFill>
              </a:rPr>
              <a:t>à la majorité des voix de tous les copropriétaires</a:t>
            </a:r>
            <a:r>
              <a:rPr lang="fr-FR" dirty="0"/>
              <a:t>. Cette décision exige, si l'immeuble comprend plusieurs bâtiments, la confirmation par une assemblée spéciale des copropriétaires des lots composant le bâtiment à surélever, statuant à la majorité des voix des copropriétaires concernés. </a:t>
            </a:r>
          </a:p>
          <a:p>
            <a:pPr marL="0" indent="0">
              <a:buNone/>
            </a:pPr>
            <a:endParaRPr lang="fr-FR" dirty="0"/>
          </a:p>
          <a:p>
            <a:r>
              <a:rPr lang="fr-FR" dirty="0"/>
              <a:t>Les copropriétaires de l'étage supérieur du bâtiment surélevé bénéficient </a:t>
            </a:r>
            <a:r>
              <a:rPr lang="fr-FR" dirty="0">
                <a:solidFill>
                  <a:srgbClr val="FF0000"/>
                </a:solidFill>
              </a:rPr>
              <a:t>d'un droit de priorité </a:t>
            </a:r>
            <a:r>
              <a:rPr lang="fr-FR" dirty="0"/>
              <a:t>à l'occasion de la vente par le syndicat des locaux privatifs créés. Préalablement à la conclusion de toute vente d'un ou plusieurs lots, le syndic notifie à chaque copropriétaire de l'étage supérieur du bâtiment surélevé l'intention du syndicat de vendre, en indiquant le prix et les conditions de la vente. Cette notification vaut offre de vente pendant une durée de deux mois à compter de sa notification. </a:t>
            </a:r>
            <a:br>
              <a:rPr lang="fr-FR" dirty="0"/>
            </a:br>
            <a:br>
              <a:rPr lang="fr-FR" dirty="0"/>
            </a:br>
            <a:r>
              <a:rPr lang="fr-FR" dirty="0"/>
              <a:t>Les copropriétaires de l'étage supérieur du bâtiment à surélever bénéficient du même </a:t>
            </a:r>
            <a:r>
              <a:rPr lang="fr-FR" dirty="0">
                <a:solidFill>
                  <a:srgbClr val="FF0000"/>
                </a:solidFill>
              </a:rPr>
              <a:t>droit de priorité </a:t>
            </a:r>
            <a:r>
              <a:rPr lang="fr-FR" dirty="0"/>
              <a:t>à l'occasion de la cession par le syndicat de son droit de surélévation. Ce droit de priorité s'exerce dans les mêmes conditions que celles prévues au quatrième alinéa. </a:t>
            </a:r>
          </a:p>
          <a:p>
            <a:pPr marL="0" indent="0">
              <a:buNone/>
            </a:pPr>
            <a:br>
              <a:rPr lang="fr-FR" dirty="0"/>
            </a:br>
            <a:endParaRPr lang="fr-FR" dirty="0"/>
          </a:p>
        </p:txBody>
      </p:sp>
    </p:spTree>
    <p:extLst>
      <p:ext uri="{BB962C8B-B14F-4D97-AF65-F5344CB8AC3E}">
        <p14:creationId xmlns:p14="http://schemas.microsoft.com/office/powerpoint/2010/main" val="1482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a:t>LES NOUVELLES MAJORITÉS EN AG DE COPROPRIÉTÉ (art. 35 LOI 10/07/1965)</a:t>
            </a:r>
          </a:p>
        </p:txBody>
      </p:sp>
      <p:graphicFrame>
        <p:nvGraphicFramePr>
          <p:cNvPr id="4" name="Espace réservé du contenu 3">
            <a:extLst>
              <a:ext uri="{FF2B5EF4-FFF2-40B4-BE49-F238E27FC236}">
                <a16:creationId xmlns:a16="http://schemas.microsoft.com/office/drawing/2014/main" id="{83B6CA73-4D53-314E-912E-B85B61D7633A}"/>
              </a:ext>
            </a:extLst>
          </p:cNvPr>
          <p:cNvGraphicFramePr>
            <a:graphicFrameLocks noGrp="1"/>
          </p:cNvGraphicFramePr>
          <p:nvPr>
            <p:ph idx="1"/>
            <p:extLst>
              <p:ext uri="{D42A27DB-BD31-4B8C-83A1-F6EECF244321}">
                <p14:modId xmlns:p14="http://schemas.microsoft.com/office/powerpoint/2010/main" val="1012734170"/>
              </p:ext>
            </p:extLst>
          </p:nvPr>
        </p:nvGraphicFramePr>
        <p:xfrm>
          <a:off x="457200" y="1524000"/>
          <a:ext cx="8229600" cy="5529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1099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F5460D-36B8-334A-8020-4CB5F3A5FC74}"/>
              </a:ext>
            </a:extLst>
          </p:cNvPr>
          <p:cNvSpPr>
            <a:spLocks noGrp="1"/>
          </p:cNvSpPr>
          <p:nvPr>
            <p:ph type="title"/>
          </p:nvPr>
        </p:nvSpPr>
        <p:spPr>
          <a:xfrm>
            <a:off x="628650" y="963877"/>
            <a:ext cx="2620771" cy="4930246"/>
          </a:xfrm>
        </p:spPr>
        <p:txBody>
          <a:bodyPr>
            <a:normAutofit/>
          </a:bodyPr>
          <a:lstStyle/>
          <a:p>
            <a:pPr algn="r"/>
            <a:r>
              <a:rPr lang="fr-FR" sz="3400">
                <a:solidFill>
                  <a:schemeClr val="accent1"/>
                </a:solidFill>
              </a:rPr>
              <a:t>LES NOUVEAUTES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2CED0B7-09BC-9449-99C2-48C15B18D9FB}"/>
              </a:ext>
            </a:extLst>
          </p:cNvPr>
          <p:cNvSpPr>
            <a:spLocks noGrp="1"/>
          </p:cNvSpPr>
          <p:nvPr>
            <p:ph idx="1"/>
          </p:nvPr>
        </p:nvSpPr>
        <p:spPr>
          <a:xfrm>
            <a:off x="3732023" y="963877"/>
            <a:ext cx="4783327" cy="4930246"/>
          </a:xfrm>
        </p:spPr>
        <p:txBody>
          <a:bodyPr anchor="ctr">
            <a:normAutofit/>
          </a:bodyPr>
          <a:lstStyle/>
          <a:p>
            <a:r>
              <a:rPr lang="fr-FR" sz="2100" dirty="0"/>
              <a:t>ON DECIDE EN AG AUX 2/3 POUR SURELEVER PAR LA COPROPRIETE</a:t>
            </a:r>
          </a:p>
          <a:p>
            <a:pPr marL="0" indent="0">
              <a:buNone/>
            </a:pPr>
            <a:r>
              <a:rPr lang="fr-FR" sz="2100" dirty="0"/>
              <a:t> ou A LA MAJORITE DE 50% + 1 VOIX (si ville à droit de préemption) si on veut vendre le toit</a:t>
            </a:r>
          </a:p>
          <a:p>
            <a:endParaRPr lang="fr-FR" sz="2100" dirty="0"/>
          </a:p>
          <a:p>
            <a:r>
              <a:rPr lang="fr-FR" sz="2100" dirty="0"/>
              <a:t>ON DOIT PURGER LE DROIT DE PRIORITE DU DERNIER ETAGE</a:t>
            </a:r>
          </a:p>
          <a:p>
            <a:endParaRPr lang="fr-FR" sz="2100" dirty="0"/>
          </a:p>
        </p:txBody>
      </p:sp>
    </p:spTree>
    <p:extLst>
      <p:ext uri="{BB962C8B-B14F-4D97-AF65-F5344CB8AC3E}">
        <p14:creationId xmlns:p14="http://schemas.microsoft.com/office/powerpoint/2010/main" val="408107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F7C32-3D9B-104C-8B3F-BE6F2120ABF7}"/>
              </a:ext>
            </a:extLst>
          </p:cNvPr>
          <p:cNvSpPr>
            <a:spLocks noGrp="1"/>
          </p:cNvSpPr>
          <p:nvPr>
            <p:ph type="title"/>
          </p:nvPr>
        </p:nvSpPr>
        <p:spPr>
          <a:xfrm>
            <a:off x="486696" y="213363"/>
            <a:ext cx="3845274" cy="6644637"/>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nSpc>
                <a:spcPct val="90000"/>
              </a:lnSpc>
            </a:pPr>
            <a:r>
              <a:rPr lang="fr-FR" sz="3700" dirty="0"/>
              <a:t> 1. PRESENTATION DU SUJET</a:t>
            </a:r>
            <a:br>
              <a:rPr lang="fr-FR" sz="3700" dirty="0"/>
            </a:br>
            <a:br>
              <a:rPr lang="fr-FR" sz="3700" dirty="0"/>
            </a:br>
            <a:br>
              <a:rPr lang="fr-FR" sz="3700" dirty="0"/>
            </a:br>
            <a:r>
              <a:rPr lang="fr-FR" sz="3700" dirty="0"/>
              <a:t>. Le marché</a:t>
            </a:r>
            <a:br>
              <a:rPr lang="fr-FR" sz="3700" dirty="0"/>
            </a:br>
            <a:r>
              <a:rPr lang="fr-FR" sz="3700" dirty="0"/>
              <a:t>. Des exemples</a:t>
            </a:r>
            <a:br>
              <a:rPr lang="fr-FR" sz="3700" dirty="0"/>
            </a:br>
            <a:r>
              <a:rPr lang="fr-FR" sz="3700" dirty="0"/>
              <a:t>. L’encouragement des pouvoirs publics</a:t>
            </a:r>
            <a:br>
              <a:rPr lang="fr-FR" sz="3700" dirty="0"/>
            </a:br>
            <a:r>
              <a:rPr lang="fr-FR" sz="3700" dirty="0"/>
              <a:t>. Des nouvelles législations en copropriété et en urbanisme</a:t>
            </a:r>
            <a:br>
              <a:rPr lang="fr-FR" sz="3700" dirty="0"/>
            </a:br>
            <a:br>
              <a:rPr lang="fr-FR" sz="3700" dirty="0"/>
            </a:br>
            <a:endParaRPr lang="fr-FR" sz="3700" dirty="0"/>
          </a:p>
        </p:txBody>
      </p:sp>
      <p:sp>
        <p:nvSpPr>
          <p:cNvPr id="3" name="Espace réservé du contenu 2">
            <a:extLst>
              <a:ext uri="{FF2B5EF4-FFF2-40B4-BE49-F238E27FC236}">
                <a16:creationId xmlns:a16="http://schemas.microsoft.com/office/drawing/2014/main" id="{0EA5C057-9919-3742-B393-5FDD91963F63}"/>
              </a:ext>
            </a:extLst>
          </p:cNvPr>
          <p:cNvSpPr>
            <a:spLocks noGrp="1"/>
          </p:cNvSpPr>
          <p:nvPr>
            <p:ph idx="1"/>
          </p:nvPr>
        </p:nvSpPr>
        <p:spPr>
          <a:xfrm>
            <a:off x="486697" y="2035630"/>
            <a:ext cx="3845272" cy="4822370"/>
          </a:xfrm>
        </p:spPr>
        <p:txBody>
          <a:bodyPr>
            <a:normAutofit/>
          </a:bodyPr>
          <a:lstStyle/>
          <a:p>
            <a:pPr marL="0" indent="0">
              <a:buNone/>
            </a:pPr>
            <a:endParaRPr lang="fr-FR" dirty="0"/>
          </a:p>
          <a:p>
            <a:pPr marL="0" indent="0">
              <a:buNone/>
            </a:pPr>
            <a:r>
              <a:rPr lang="fr-FR" dirty="0"/>
              <a:t> </a:t>
            </a:r>
          </a:p>
        </p:txBody>
      </p:sp>
      <p:pic>
        <p:nvPicPr>
          <p:cNvPr id="5" name="Image 4">
            <a:extLst>
              <a:ext uri="{FF2B5EF4-FFF2-40B4-BE49-F238E27FC236}">
                <a16:creationId xmlns:a16="http://schemas.microsoft.com/office/drawing/2014/main" id="{7BAA24C2-093B-1F4E-85AD-0768040C9729}"/>
              </a:ext>
            </a:extLst>
          </p:cNvPr>
          <p:cNvPicPr>
            <a:picLocks noChangeAspect="1"/>
          </p:cNvPicPr>
          <p:nvPr/>
        </p:nvPicPr>
        <p:blipFill rotWithShape="1">
          <a:blip r:embed="rId2"/>
          <a:srcRect l="9544" r="19772" b="1"/>
          <a:stretch/>
        </p:blipFill>
        <p:spPr>
          <a:xfrm>
            <a:off x="4567959" y="640082"/>
            <a:ext cx="4096293" cy="5577837"/>
          </a:xfrm>
          <a:prstGeom prst="rect">
            <a:avLst/>
          </a:prstGeom>
          <a:effectLst/>
        </p:spPr>
      </p:pic>
    </p:spTree>
    <p:extLst>
      <p:ext uri="{BB962C8B-B14F-4D97-AF65-F5344CB8AC3E}">
        <p14:creationId xmlns:p14="http://schemas.microsoft.com/office/powerpoint/2010/main" val="2389990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0A8DD-BCD7-CC41-831F-2DE9C557CCB4}"/>
              </a:ext>
            </a:extLst>
          </p:cNvPr>
          <p:cNvSpPr>
            <a:spLocks noGrp="1"/>
          </p:cNvSpPr>
          <p:nvPr>
            <p:ph type="title"/>
          </p:nvPr>
        </p:nvSpPr>
        <p:spPr>
          <a:xfrm>
            <a:off x="417399" y="643467"/>
            <a:ext cx="8408193" cy="744836"/>
          </a:xfr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90000"/>
          </a:bodyPr>
          <a:lstStyle/>
          <a:p>
            <a:pPr defTabSz="914400">
              <a:lnSpc>
                <a:spcPct val="90000"/>
              </a:lnSpc>
            </a:pPr>
            <a:r>
              <a:rPr lang="en-US" sz="2800" kern="1200" dirty="0">
                <a:solidFill>
                  <a:schemeClr val="bg1"/>
                </a:solidFill>
                <a:latin typeface="+mj-lt"/>
                <a:ea typeface="+mj-ea"/>
                <a:cs typeface="+mj-cs"/>
              </a:rPr>
              <a:t>DECIDER EN COPROPRIETE, OUI? MAIS A PARTIR DE QUOI ?</a:t>
            </a:r>
          </a:p>
        </p:txBody>
      </p:sp>
      <p:pic>
        <p:nvPicPr>
          <p:cNvPr id="5" name="Espace réservé du contenu 4" descr="Une image contenant jouet&#10;&#10;&#10;&#10;Description générée automatiquement">
            <a:extLst>
              <a:ext uri="{FF2B5EF4-FFF2-40B4-BE49-F238E27FC236}">
                <a16:creationId xmlns:a16="http://schemas.microsoft.com/office/drawing/2014/main" id="{42A45E23-D8D7-E641-A5AD-6F00079AFEE0}"/>
              </a:ext>
            </a:extLst>
          </p:cNvPr>
          <p:cNvPicPr>
            <a:picLocks noGrp="1" noChangeAspect="1"/>
          </p:cNvPicPr>
          <p:nvPr>
            <p:ph idx="1"/>
          </p:nvPr>
        </p:nvPicPr>
        <p:blipFill>
          <a:blip r:embed="rId2"/>
          <a:stretch>
            <a:fillRect/>
          </a:stretch>
        </p:blipFill>
        <p:spPr>
          <a:xfrm>
            <a:off x="482600" y="2052544"/>
            <a:ext cx="8178799" cy="3639565"/>
          </a:xfrm>
          <a:prstGeom prst="rect">
            <a:avLst/>
          </a:prstGeom>
        </p:spPr>
      </p:pic>
    </p:spTree>
    <p:extLst>
      <p:ext uri="{BB962C8B-B14F-4D97-AF65-F5344CB8AC3E}">
        <p14:creationId xmlns:p14="http://schemas.microsoft.com/office/powerpoint/2010/main" val="3164530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Décider</a:t>
            </a:r>
            <a:r>
              <a:rPr lang="en-US" dirty="0"/>
              <a:t> de la </a:t>
            </a:r>
            <a:r>
              <a:rPr lang="en-US" dirty="0" err="1"/>
              <a:t>surélévation</a:t>
            </a:r>
            <a:r>
              <a:rPr lang="en-US" dirty="0"/>
              <a:t> après </a:t>
            </a:r>
            <a:r>
              <a:rPr lang="en-US" u="sng" dirty="0">
                <a:solidFill>
                  <a:srgbClr val="FF0000"/>
                </a:solidFill>
              </a:rPr>
              <a:t>audit global en </a:t>
            </a:r>
            <a:r>
              <a:rPr lang="en-US" u="sng" dirty="0" err="1">
                <a:solidFill>
                  <a:srgbClr val="FF0000"/>
                </a:solidFill>
              </a:rPr>
              <a:t>copropriété</a:t>
            </a:r>
            <a:r>
              <a:rPr lang="en-US" u="sng" dirty="0">
                <a:solidFill>
                  <a:srgbClr val="FF0000"/>
                </a:solidFill>
              </a:rPr>
              <a:t> </a:t>
            </a:r>
            <a:r>
              <a:rPr lang="en-US" dirty="0" err="1">
                <a:solidFill>
                  <a:srgbClr val="FF0000"/>
                </a:solidFill>
              </a:rPr>
              <a:t>mais</a:t>
            </a:r>
            <a:r>
              <a:rPr lang="en-US" dirty="0">
                <a:solidFill>
                  <a:srgbClr val="FF0000"/>
                </a:solidFill>
              </a:rPr>
              <a:t> </a:t>
            </a:r>
            <a:r>
              <a:rPr lang="en-US" dirty="0" err="1">
                <a:solidFill>
                  <a:srgbClr val="FF0000"/>
                </a:solidFill>
              </a:rPr>
              <a:t>lequel</a:t>
            </a:r>
            <a:r>
              <a:rPr lang="en-US" dirty="0">
                <a:solidFill>
                  <a:srgbClr val="FF0000"/>
                </a:solidFill>
              </a:rPr>
              <a:t> ?</a:t>
            </a:r>
          </a:p>
        </p:txBody>
      </p:sp>
      <p:sp>
        <p:nvSpPr>
          <p:cNvPr id="3" name="Content Placeholder 2"/>
          <p:cNvSpPr>
            <a:spLocks noGrp="1"/>
          </p:cNvSpPr>
          <p:nvPr>
            <p:ph idx="1"/>
          </p:nvPr>
        </p:nvSpPr>
        <p:spPr>
          <a:xfrm>
            <a:off x="457200" y="1663019"/>
            <a:ext cx="8229600" cy="5086123"/>
          </a:xfrm>
        </p:spPr>
        <p:txBody>
          <a:bodyPr>
            <a:normAutofit fontScale="47500" lnSpcReduction="20000"/>
          </a:bodyPr>
          <a:lstStyle/>
          <a:p>
            <a:pPr marL="0" indent="0">
              <a:buNone/>
            </a:pPr>
            <a:endParaRPr lang="en-US" b="1" dirty="0"/>
          </a:p>
          <a:p>
            <a:pPr marL="0" indent="0">
              <a:buNone/>
            </a:pPr>
            <a:r>
              <a:rPr lang="en-US" b="1" dirty="0">
                <a:solidFill>
                  <a:srgbClr val="FF0000"/>
                </a:solidFill>
              </a:rPr>
              <a:t>« </a:t>
            </a:r>
            <a:r>
              <a:rPr lang="en-US" b="1" dirty="0" err="1">
                <a:solidFill>
                  <a:srgbClr val="FF0000"/>
                </a:solidFill>
              </a:rPr>
              <a:t>L’audit</a:t>
            </a:r>
            <a:r>
              <a:rPr lang="en-US" b="1" dirty="0">
                <a:solidFill>
                  <a:srgbClr val="FF0000"/>
                </a:solidFill>
              </a:rPr>
              <a:t> architectural et </a:t>
            </a:r>
            <a:r>
              <a:rPr lang="en-US" b="1" dirty="0" err="1">
                <a:solidFill>
                  <a:srgbClr val="FF0000"/>
                </a:solidFill>
              </a:rPr>
              <a:t>énergétique</a:t>
            </a:r>
            <a:r>
              <a:rPr lang="en-US" b="1" dirty="0">
                <a:solidFill>
                  <a:srgbClr val="FF0000"/>
                </a:solidFill>
              </a:rPr>
              <a:t> »: ADEME et APC</a:t>
            </a:r>
          </a:p>
          <a:p>
            <a:r>
              <a:rPr lang="en-US" dirty="0"/>
              <a:t>Il </a:t>
            </a:r>
            <a:r>
              <a:rPr lang="en-US" dirty="0" err="1"/>
              <a:t>aborde</a:t>
            </a:r>
            <a:r>
              <a:rPr lang="en-US" dirty="0"/>
              <a:t> les aspects </a:t>
            </a:r>
            <a:r>
              <a:rPr lang="en-US" dirty="0" err="1"/>
              <a:t>énergétiques</a:t>
            </a:r>
            <a:r>
              <a:rPr lang="en-US" dirty="0"/>
              <a:t> tout en les </a:t>
            </a:r>
            <a:r>
              <a:rPr lang="en-US" dirty="0" err="1"/>
              <a:t>dépassant</a:t>
            </a:r>
            <a:r>
              <a:rPr lang="en-US" dirty="0"/>
              <a:t> pour </a:t>
            </a:r>
            <a:r>
              <a:rPr lang="en-US" dirty="0" err="1"/>
              <a:t>avoir</a:t>
            </a:r>
            <a:r>
              <a:rPr lang="en-US" dirty="0"/>
              <a:t> </a:t>
            </a:r>
            <a:r>
              <a:rPr lang="en-US" dirty="0" err="1"/>
              <a:t>une</a:t>
            </a:r>
            <a:r>
              <a:rPr lang="en-US" dirty="0"/>
              <a:t> </a:t>
            </a:r>
            <a:r>
              <a:rPr lang="en-US" dirty="0" err="1"/>
              <a:t>approche</a:t>
            </a:r>
            <a:r>
              <a:rPr lang="en-US" dirty="0"/>
              <a:t> plus </a:t>
            </a:r>
            <a:r>
              <a:rPr lang="en-US" dirty="0" err="1"/>
              <a:t>globale</a:t>
            </a:r>
            <a:r>
              <a:rPr lang="en-US" dirty="0"/>
              <a:t> des </a:t>
            </a:r>
            <a:r>
              <a:rPr lang="en-US" dirty="0" err="1"/>
              <a:t>bâtiments</a:t>
            </a:r>
            <a:r>
              <a:rPr lang="en-US" dirty="0"/>
              <a:t>, en </a:t>
            </a:r>
            <a:r>
              <a:rPr lang="en-US" dirty="0" err="1"/>
              <a:t>particulier</a:t>
            </a:r>
            <a:r>
              <a:rPr lang="en-US" dirty="0"/>
              <a:t> </a:t>
            </a:r>
            <a:r>
              <a:rPr lang="en-US" dirty="0" err="1"/>
              <a:t>sur</a:t>
            </a:r>
            <a:r>
              <a:rPr lang="en-US" dirty="0"/>
              <a:t> les aspects techniques et </a:t>
            </a:r>
            <a:r>
              <a:rPr lang="en-US" dirty="0" err="1"/>
              <a:t>architecturaux</a:t>
            </a:r>
            <a:r>
              <a:rPr lang="en-US" dirty="0"/>
              <a:t>.</a:t>
            </a:r>
          </a:p>
          <a:p>
            <a:pPr marL="0" indent="0">
              <a:buNone/>
            </a:pPr>
            <a:endParaRPr lang="en-US" dirty="0"/>
          </a:p>
          <a:p>
            <a:pPr marL="0" indent="0">
              <a:buNone/>
            </a:pPr>
            <a:r>
              <a:rPr lang="en-US" b="1" dirty="0">
                <a:solidFill>
                  <a:srgbClr val="FF0000"/>
                </a:solidFill>
              </a:rPr>
              <a:t>« </a:t>
            </a:r>
            <a:r>
              <a:rPr lang="en-US" b="1" dirty="0" err="1">
                <a:solidFill>
                  <a:srgbClr val="FF0000"/>
                </a:solidFill>
              </a:rPr>
              <a:t>L’audit</a:t>
            </a:r>
            <a:r>
              <a:rPr lang="en-US" b="1" dirty="0">
                <a:solidFill>
                  <a:srgbClr val="FF0000"/>
                </a:solidFill>
              </a:rPr>
              <a:t> global </a:t>
            </a:r>
            <a:r>
              <a:rPr lang="en-US" b="1" dirty="0" err="1">
                <a:solidFill>
                  <a:srgbClr val="FF0000"/>
                </a:solidFill>
              </a:rPr>
              <a:t>partagé</a:t>
            </a:r>
            <a:r>
              <a:rPr lang="en-US" b="1" dirty="0">
                <a:solidFill>
                  <a:srgbClr val="FF0000"/>
                </a:solidFill>
              </a:rPr>
              <a:t> »: PLANETE COPROPRIETE</a:t>
            </a:r>
          </a:p>
          <a:p>
            <a:r>
              <a:rPr lang="en-US" dirty="0" err="1"/>
              <a:t>L’audit</a:t>
            </a:r>
            <a:r>
              <a:rPr lang="en-US" dirty="0"/>
              <a:t> global </a:t>
            </a:r>
            <a:r>
              <a:rPr lang="en-US" dirty="0" err="1"/>
              <a:t>partagé</a:t>
            </a:r>
            <a:r>
              <a:rPr lang="en-US" dirty="0"/>
              <a:t> </a:t>
            </a:r>
            <a:r>
              <a:rPr lang="en-US" dirty="0" err="1"/>
              <a:t>s’appuie</a:t>
            </a:r>
            <a:r>
              <a:rPr lang="en-US" dirty="0"/>
              <a:t> </a:t>
            </a:r>
            <a:r>
              <a:rPr lang="en-US" dirty="0" err="1"/>
              <a:t>sur</a:t>
            </a:r>
            <a:r>
              <a:rPr lang="en-US" dirty="0"/>
              <a:t> « </a:t>
            </a:r>
            <a:r>
              <a:rPr lang="en-US" dirty="0" err="1"/>
              <a:t>l’audit</a:t>
            </a:r>
            <a:r>
              <a:rPr lang="en-US" dirty="0"/>
              <a:t> architectural et </a:t>
            </a:r>
            <a:r>
              <a:rPr lang="en-US" dirty="0" err="1"/>
              <a:t>énergétique</a:t>
            </a:r>
            <a:r>
              <a:rPr lang="en-US" dirty="0"/>
              <a:t> » et le </a:t>
            </a:r>
            <a:r>
              <a:rPr lang="en-US" dirty="0" err="1"/>
              <a:t>complète</a:t>
            </a:r>
            <a:r>
              <a:rPr lang="en-US" dirty="0"/>
              <a:t>.</a:t>
            </a:r>
          </a:p>
          <a:p>
            <a:r>
              <a:rPr lang="en-US" dirty="0" err="1"/>
              <a:t>L’audit</a:t>
            </a:r>
            <a:r>
              <a:rPr lang="en-US" dirty="0"/>
              <a:t> global </a:t>
            </a:r>
            <a:r>
              <a:rPr lang="en-US" dirty="0" err="1"/>
              <a:t>partagé</a:t>
            </a:r>
            <a:r>
              <a:rPr lang="en-US" dirty="0"/>
              <a:t> a pour </a:t>
            </a:r>
            <a:r>
              <a:rPr lang="en-US" dirty="0" err="1"/>
              <a:t>objectif</a:t>
            </a:r>
            <a:r>
              <a:rPr lang="en-US" dirty="0"/>
              <a:t> </a:t>
            </a:r>
            <a:r>
              <a:rPr lang="en-US" dirty="0" err="1"/>
              <a:t>d’aboutir</a:t>
            </a:r>
            <a:r>
              <a:rPr lang="en-US" dirty="0"/>
              <a:t> </a:t>
            </a:r>
            <a:r>
              <a:rPr lang="en-US" dirty="0" err="1"/>
              <a:t>à</a:t>
            </a:r>
            <a:r>
              <a:rPr lang="en-US" dirty="0"/>
              <a:t> un </a:t>
            </a:r>
            <a:r>
              <a:rPr lang="en-US" dirty="0" err="1"/>
              <a:t>programme</a:t>
            </a:r>
            <a:r>
              <a:rPr lang="en-US" dirty="0"/>
              <a:t> de </a:t>
            </a:r>
            <a:r>
              <a:rPr lang="en-US" dirty="0" err="1"/>
              <a:t>travaux</a:t>
            </a:r>
            <a:r>
              <a:rPr lang="en-US" dirty="0"/>
              <a:t> </a:t>
            </a:r>
            <a:r>
              <a:rPr lang="en-US" dirty="0" err="1"/>
              <a:t>complets</a:t>
            </a:r>
            <a:r>
              <a:rPr lang="en-US" dirty="0"/>
              <a:t>, </a:t>
            </a:r>
            <a:r>
              <a:rPr lang="en-US" dirty="0" err="1"/>
              <a:t>étalé</a:t>
            </a:r>
            <a:r>
              <a:rPr lang="en-US" dirty="0"/>
              <a:t> </a:t>
            </a:r>
            <a:r>
              <a:rPr lang="en-US" dirty="0" err="1"/>
              <a:t>dans</a:t>
            </a:r>
            <a:r>
              <a:rPr lang="en-US" dirty="0"/>
              <a:t> le temps (en </a:t>
            </a:r>
            <a:r>
              <a:rPr lang="en-US" dirty="0" err="1"/>
              <a:t>général</a:t>
            </a:r>
            <a:r>
              <a:rPr lang="en-US" dirty="0"/>
              <a:t>), avec un plan de </a:t>
            </a:r>
            <a:r>
              <a:rPr lang="en-US" dirty="0" err="1"/>
              <a:t>financement</a:t>
            </a:r>
            <a:r>
              <a:rPr lang="en-US" dirty="0"/>
              <a:t> </a:t>
            </a:r>
            <a:r>
              <a:rPr lang="en-US" dirty="0" err="1"/>
              <a:t>prévisionnel</a:t>
            </a:r>
            <a:r>
              <a:rPr lang="en-US" dirty="0"/>
              <a:t>. Il </a:t>
            </a:r>
            <a:r>
              <a:rPr lang="en-US" dirty="0" err="1"/>
              <a:t>est</a:t>
            </a:r>
            <a:r>
              <a:rPr lang="en-US" dirty="0"/>
              <a:t> </a:t>
            </a:r>
            <a:r>
              <a:rPr lang="en-US" b="1" dirty="0" err="1"/>
              <a:t>partagé</a:t>
            </a:r>
            <a:r>
              <a:rPr lang="en-US" b="1" dirty="0"/>
              <a:t> entre </a:t>
            </a:r>
            <a:r>
              <a:rPr lang="en-US" b="1" dirty="0" err="1"/>
              <a:t>professionnels</a:t>
            </a:r>
            <a:r>
              <a:rPr lang="en-US" dirty="0"/>
              <a:t> :</a:t>
            </a:r>
          </a:p>
          <a:p>
            <a:r>
              <a:rPr lang="en-US" dirty="0"/>
              <a:t>		Il </a:t>
            </a:r>
            <a:r>
              <a:rPr lang="en-US" dirty="0" err="1"/>
              <a:t>mobilise</a:t>
            </a:r>
            <a:r>
              <a:rPr lang="en-US" dirty="0"/>
              <a:t> un </a:t>
            </a:r>
            <a:r>
              <a:rPr lang="en-US" dirty="0" err="1"/>
              <a:t>thermicien</a:t>
            </a:r>
            <a:r>
              <a:rPr lang="en-US" dirty="0"/>
              <a:t> et un </a:t>
            </a:r>
            <a:r>
              <a:rPr lang="en-US" dirty="0" err="1"/>
              <a:t>architecte</a:t>
            </a:r>
            <a:r>
              <a:rPr lang="en-US" dirty="0"/>
              <a:t> pour </a:t>
            </a:r>
            <a:r>
              <a:rPr lang="en-US" dirty="0" err="1"/>
              <a:t>l’élaboration</a:t>
            </a:r>
            <a:r>
              <a:rPr lang="en-US" dirty="0"/>
              <a:t> d’un </a:t>
            </a:r>
            <a:r>
              <a:rPr lang="en-US" dirty="0" err="1"/>
              <a:t>programme</a:t>
            </a:r>
            <a:r>
              <a:rPr lang="en-US" dirty="0"/>
              <a:t> de </a:t>
            </a:r>
            <a:r>
              <a:rPr lang="en-US" dirty="0" err="1"/>
              <a:t>travaux</a:t>
            </a:r>
            <a:r>
              <a:rPr lang="en-US" dirty="0"/>
              <a:t> </a:t>
            </a:r>
            <a:r>
              <a:rPr lang="en-US" dirty="0" err="1"/>
              <a:t>complets</a:t>
            </a:r>
            <a:r>
              <a:rPr lang="en-US" dirty="0"/>
              <a:t>.</a:t>
            </a:r>
          </a:p>
          <a:p>
            <a:r>
              <a:rPr lang="en-US" dirty="0"/>
              <a:t>		Il </a:t>
            </a:r>
            <a:r>
              <a:rPr lang="en-US" dirty="0" err="1"/>
              <a:t>mobilise</a:t>
            </a:r>
            <a:r>
              <a:rPr lang="en-US" dirty="0"/>
              <a:t> un « expert en </a:t>
            </a:r>
            <a:r>
              <a:rPr lang="en-US" dirty="0" err="1"/>
              <a:t>ingénierie</a:t>
            </a:r>
            <a:r>
              <a:rPr lang="en-US" dirty="0"/>
              <a:t> </a:t>
            </a:r>
            <a:r>
              <a:rPr lang="en-US" dirty="0" err="1"/>
              <a:t>financière</a:t>
            </a:r>
            <a:r>
              <a:rPr lang="en-US" dirty="0"/>
              <a:t> » pour </a:t>
            </a:r>
            <a:r>
              <a:rPr lang="en-US" dirty="0" err="1"/>
              <a:t>l’élaboration</a:t>
            </a:r>
            <a:r>
              <a:rPr lang="en-US" dirty="0"/>
              <a:t> d’un plan de </a:t>
            </a:r>
            <a:r>
              <a:rPr lang="en-US" dirty="0" err="1"/>
              <a:t>financement</a:t>
            </a:r>
            <a:r>
              <a:rPr lang="en-US" dirty="0"/>
              <a:t> </a:t>
            </a:r>
            <a:r>
              <a:rPr lang="en-US" dirty="0" err="1"/>
              <a:t>prévisionnel</a:t>
            </a:r>
            <a:r>
              <a:rPr lang="en-US" dirty="0"/>
              <a:t> (</a:t>
            </a:r>
            <a:r>
              <a:rPr lang="en-US" dirty="0" err="1"/>
              <a:t>ce</a:t>
            </a:r>
            <a:r>
              <a:rPr lang="en-US" dirty="0"/>
              <a:t> qui </a:t>
            </a:r>
            <a:r>
              <a:rPr lang="en-US" dirty="0" err="1"/>
              <a:t>est</a:t>
            </a:r>
            <a:r>
              <a:rPr lang="en-US" dirty="0"/>
              <a:t> </a:t>
            </a:r>
            <a:r>
              <a:rPr lang="en-US" dirty="0" err="1"/>
              <a:t>fondamental</a:t>
            </a:r>
            <a:r>
              <a:rPr lang="en-US" dirty="0"/>
              <a:t> car la question </a:t>
            </a:r>
            <a:r>
              <a:rPr lang="en-US" dirty="0" err="1"/>
              <a:t>financière</a:t>
            </a:r>
            <a:r>
              <a:rPr lang="en-US" dirty="0"/>
              <a:t> </a:t>
            </a:r>
            <a:r>
              <a:rPr lang="en-US" dirty="0" err="1"/>
              <a:t>doit</a:t>
            </a:r>
            <a:r>
              <a:rPr lang="en-US" dirty="0"/>
              <a:t> </a:t>
            </a:r>
            <a:r>
              <a:rPr lang="en-US" dirty="0" err="1"/>
              <a:t>être</a:t>
            </a:r>
            <a:r>
              <a:rPr lang="en-US" dirty="0"/>
              <a:t> </a:t>
            </a:r>
            <a:r>
              <a:rPr lang="en-US" dirty="0" err="1"/>
              <a:t>abordée</a:t>
            </a:r>
            <a:r>
              <a:rPr lang="en-US" dirty="0"/>
              <a:t> le plus </a:t>
            </a:r>
            <a:r>
              <a:rPr lang="en-US" dirty="0" err="1"/>
              <a:t>tôt</a:t>
            </a:r>
            <a:r>
              <a:rPr lang="en-US" dirty="0"/>
              <a:t> possible, et non pas – </a:t>
            </a:r>
            <a:r>
              <a:rPr lang="en-US" dirty="0" err="1"/>
              <a:t>comme</a:t>
            </a:r>
            <a:r>
              <a:rPr lang="en-US" dirty="0"/>
              <a:t> </a:t>
            </a:r>
            <a:r>
              <a:rPr lang="en-US" dirty="0" err="1"/>
              <a:t>c’est</a:t>
            </a:r>
            <a:r>
              <a:rPr lang="en-US" dirty="0"/>
              <a:t> trop </a:t>
            </a:r>
            <a:r>
              <a:rPr lang="en-US" dirty="0" err="1"/>
              <a:t>souvent</a:t>
            </a:r>
            <a:r>
              <a:rPr lang="en-US" dirty="0"/>
              <a:t> le </a:t>
            </a:r>
            <a:r>
              <a:rPr lang="en-US" dirty="0" err="1"/>
              <a:t>cas</a:t>
            </a:r>
            <a:r>
              <a:rPr lang="en-US" dirty="0"/>
              <a:t> – </a:t>
            </a:r>
            <a:r>
              <a:rPr lang="en-US" dirty="0" err="1"/>
              <a:t>à</a:t>
            </a:r>
            <a:r>
              <a:rPr lang="en-US" dirty="0"/>
              <a:t> la fin).</a:t>
            </a:r>
          </a:p>
          <a:p>
            <a:r>
              <a:rPr lang="en-US" dirty="0" err="1"/>
              <a:t>L’audit</a:t>
            </a:r>
            <a:r>
              <a:rPr lang="en-US" dirty="0"/>
              <a:t> ne se </a:t>
            </a:r>
            <a:r>
              <a:rPr lang="en-US" dirty="0" err="1"/>
              <a:t>limite</a:t>
            </a:r>
            <a:r>
              <a:rPr lang="en-US" dirty="0"/>
              <a:t> </a:t>
            </a:r>
            <a:r>
              <a:rPr lang="en-US" dirty="0" err="1"/>
              <a:t>donc</a:t>
            </a:r>
            <a:r>
              <a:rPr lang="en-US" dirty="0"/>
              <a:t> pas aux aspects </a:t>
            </a:r>
            <a:r>
              <a:rPr lang="en-US" dirty="0" err="1"/>
              <a:t>purement</a:t>
            </a:r>
            <a:r>
              <a:rPr lang="en-US" dirty="0"/>
              <a:t> techniques, </a:t>
            </a:r>
            <a:r>
              <a:rPr lang="en-US" dirty="0" err="1"/>
              <a:t>mais</a:t>
            </a:r>
            <a:r>
              <a:rPr lang="en-US" dirty="0"/>
              <a:t> </a:t>
            </a:r>
            <a:r>
              <a:rPr lang="en-US" dirty="0" err="1"/>
              <a:t>considère</a:t>
            </a:r>
            <a:r>
              <a:rPr lang="en-US" dirty="0"/>
              <a:t> </a:t>
            </a:r>
            <a:r>
              <a:rPr lang="en-US" dirty="0" err="1"/>
              <a:t>également</a:t>
            </a:r>
            <a:r>
              <a:rPr lang="en-US" dirty="0"/>
              <a:t> </a:t>
            </a:r>
            <a:r>
              <a:rPr lang="en-US" dirty="0" err="1"/>
              <a:t>d’autres</a:t>
            </a:r>
            <a:r>
              <a:rPr lang="en-US" dirty="0"/>
              <a:t> notions </a:t>
            </a:r>
            <a:r>
              <a:rPr lang="en-US" dirty="0" err="1"/>
              <a:t>essentielles</a:t>
            </a:r>
            <a:r>
              <a:rPr lang="en-US" dirty="0"/>
              <a:t> pour les </a:t>
            </a:r>
            <a:r>
              <a:rPr lang="en-US" dirty="0" err="1"/>
              <a:t>résidents</a:t>
            </a:r>
            <a:r>
              <a:rPr lang="en-US" dirty="0"/>
              <a:t> </a:t>
            </a:r>
            <a:r>
              <a:rPr lang="en-US" dirty="0" err="1"/>
              <a:t>comme</a:t>
            </a:r>
            <a:r>
              <a:rPr lang="en-US" dirty="0"/>
              <a:t> le </a:t>
            </a:r>
            <a:r>
              <a:rPr lang="en-US" dirty="0" err="1"/>
              <a:t>confort</a:t>
            </a:r>
            <a:r>
              <a:rPr lang="en-US" dirty="0"/>
              <a:t>, la </a:t>
            </a:r>
            <a:r>
              <a:rPr lang="en-US" dirty="0" err="1"/>
              <a:t>qualité</a:t>
            </a:r>
            <a:r>
              <a:rPr lang="en-US" dirty="0"/>
              <a:t> de vie, </a:t>
            </a:r>
            <a:r>
              <a:rPr lang="en-US" dirty="0" err="1"/>
              <a:t>l’usage</a:t>
            </a:r>
            <a:r>
              <a:rPr lang="en-US" dirty="0"/>
              <a:t> des </a:t>
            </a:r>
            <a:r>
              <a:rPr lang="en-US" dirty="0" err="1"/>
              <a:t>lieux</a:t>
            </a:r>
            <a:r>
              <a:rPr lang="en-US" dirty="0"/>
              <a:t> et </a:t>
            </a:r>
            <a:r>
              <a:rPr lang="en-US" dirty="0" err="1"/>
              <a:t>équipements</a:t>
            </a:r>
            <a:r>
              <a:rPr lang="en-US" dirty="0"/>
              <a:t>.</a:t>
            </a:r>
          </a:p>
          <a:p>
            <a:endParaRPr lang="en-US" dirty="0"/>
          </a:p>
          <a:p>
            <a:pPr marL="0" indent="0">
              <a:buNone/>
            </a:pPr>
            <a:r>
              <a:rPr lang="en-US" dirty="0"/>
              <a:t>       </a:t>
            </a:r>
            <a:r>
              <a:rPr lang="en-US" b="1" dirty="0">
                <a:solidFill>
                  <a:srgbClr val="FF0000"/>
                </a:solidFill>
              </a:rPr>
              <a:t>ILS PREVOIENT TOUS LE BILAN DE SURELEVATION POSSIBLE, avec option BIM </a:t>
            </a:r>
          </a:p>
          <a:p>
            <a:pPr marL="0" indent="0">
              <a:buNone/>
            </a:pPr>
            <a:endParaRPr lang="en-US" b="1" dirty="0">
              <a:solidFill>
                <a:srgbClr val="FF0000"/>
              </a:solidFill>
            </a:endParaRPr>
          </a:p>
          <a:p>
            <a:pPr marL="0" indent="0">
              <a:buNone/>
            </a:pPr>
            <a:r>
              <a:rPr lang="en-US" b="1" dirty="0">
                <a:solidFill>
                  <a:schemeClr val="accent2"/>
                </a:solidFill>
              </a:rPr>
              <a:t>ET LES CARACTERISTIQUES OBLIGATOIRES DU DTG (</a:t>
            </a:r>
            <a:r>
              <a:rPr lang="en-US" b="1" u="sng" dirty="0">
                <a:solidFill>
                  <a:schemeClr val="accent2"/>
                </a:solidFill>
              </a:rPr>
              <a:t>DIAGNOSTIC TECHNIQUE GLOBAL</a:t>
            </a:r>
            <a:r>
              <a:rPr lang="en-US" b="1" dirty="0">
                <a:solidFill>
                  <a:schemeClr val="accent2"/>
                </a:solidFill>
              </a:rPr>
              <a:t>)</a:t>
            </a:r>
          </a:p>
        </p:txBody>
      </p:sp>
    </p:spTree>
    <p:extLst>
      <p:ext uri="{BB962C8B-B14F-4D97-AF65-F5344CB8AC3E}">
        <p14:creationId xmlns:p14="http://schemas.microsoft.com/office/powerpoint/2010/main" val="21200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B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C8342B68-9D45-3F4D-A797-2E3852B82A9B}"/>
              </a:ext>
            </a:extLst>
          </p:cNvPr>
          <p:cNvPicPr>
            <a:picLocks noGrp="1" noChangeAspect="1"/>
          </p:cNvPicPr>
          <p:nvPr>
            <p:ph idx="1"/>
          </p:nvPr>
        </p:nvPicPr>
        <p:blipFill>
          <a:blip r:embed="rId3"/>
          <a:stretch>
            <a:fillRect/>
          </a:stretch>
        </p:blipFill>
        <p:spPr>
          <a:xfrm>
            <a:off x="2272619" y="1172029"/>
            <a:ext cx="4513942" cy="4513942"/>
          </a:xfrm>
          <a:prstGeom prst="rect">
            <a:avLst/>
          </a:prstGeom>
        </p:spPr>
      </p:pic>
    </p:spTree>
    <p:extLst>
      <p:ext uri="{BB962C8B-B14F-4D97-AF65-F5344CB8AC3E}">
        <p14:creationId xmlns:p14="http://schemas.microsoft.com/office/powerpoint/2010/main" val="511046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a:t> le DTG</a:t>
            </a:r>
          </a:p>
        </p:txBody>
      </p:sp>
      <p:sp>
        <p:nvSpPr>
          <p:cNvPr id="3" name="Content Placeholder 2"/>
          <p:cNvSpPr>
            <a:spLocks noGrp="1"/>
          </p:cNvSpPr>
          <p:nvPr>
            <p:ph idx="1"/>
          </p:nvPr>
        </p:nvSpPr>
        <p:spPr/>
        <p:txBody>
          <a:bodyPr>
            <a:normAutofit fontScale="77500" lnSpcReduction="20000"/>
          </a:bodyPr>
          <a:lstStyle/>
          <a:p>
            <a:r>
              <a:rPr lang="fr-FR" dirty="0"/>
              <a:t>Le DTG (</a:t>
            </a:r>
            <a:r>
              <a:rPr lang="fr-FR" dirty="0">
                <a:solidFill>
                  <a:srgbClr val="FF0000"/>
                </a:solidFill>
              </a:rPr>
              <a:t>Diagnostic technique global</a:t>
            </a:r>
            <a:r>
              <a:rPr lang="fr-FR" dirty="0"/>
              <a:t>) est obligatoire pour les immeubles  :</a:t>
            </a:r>
          </a:p>
          <a:p>
            <a:pPr lvl="0"/>
            <a:r>
              <a:rPr lang="fr-FR" dirty="0"/>
              <a:t>de plus de 10 ans </a:t>
            </a:r>
            <a:r>
              <a:rPr lang="fr-FR" b="1" dirty="0"/>
              <a:t>et</a:t>
            </a:r>
            <a:r>
              <a:rPr lang="fr-FR" dirty="0"/>
              <a:t> qui font l'objet d'une mise en copropriété (création de la copropriété),</a:t>
            </a:r>
          </a:p>
          <a:p>
            <a:pPr lvl="0"/>
            <a:r>
              <a:rPr lang="fr-FR" dirty="0"/>
              <a:t>ou qui font l'objet d'une </a:t>
            </a:r>
            <a:r>
              <a:rPr lang="fr-FR" dirty="0">
                <a:hlinkClick r:id="rId2"/>
              </a:rPr>
              <a:t>procédure pour insalubrité</a:t>
            </a:r>
            <a:r>
              <a:rPr lang="fr-FR" dirty="0"/>
              <a:t> </a:t>
            </a:r>
            <a:r>
              <a:rPr lang="fr-FR" b="1" dirty="0"/>
              <a:t>et</a:t>
            </a:r>
            <a:r>
              <a:rPr lang="fr-FR" dirty="0"/>
              <a:t> pour lesquelles l'administration demande au syndic de le lui produire.</a:t>
            </a:r>
          </a:p>
          <a:p>
            <a:r>
              <a:rPr lang="fr-FR" dirty="0"/>
              <a:t>La loi prévoit malgré tout l'obligation pour toutes les copropriétés de </a:t>
            </a:r>
            <a:r>
              <a:rPr lang="fr-FR" u="sng" dirty="0">
                <a:solidFill>
                  <a:srgbClr val="FF0000"/>
                </a:solidFill>
              </a:rPr>
              <a:t>mettre au vote </a:t>
            </a:r>
            <a:r>
              <a:rPr lang="fr-FR" dirty="0"/>
              <a:t>de l'assemblée générale la réalisation d'un DTG, sans obligation de le voter.</a:t>
            </a:r>
          </a:p>
          <a:p>
            <a:r>
              <a:rPr lang="fr-FR" dirty="0"/>
              <a:t>Puis ensuite de proposer un éventuel </a:t>
            </a:r>
            <a:r>
              <a:rPr lang="fr-FR" dirty="0">
                <a:solidFill>
                  <a:srgbClr val="FF0000"/>
                </a:solidFill>
              </a:rPr>
              <a:t>PLAN PLURIANNUEL DE TRAVAUX</a:t>
            </a:r>
          </a:p>
          <a:p>
            <a:pPr marL="0" indent="0">
              <a:buNone/>
            </a:pPr>
            <a:r>
              <a:rPr lang="en-US" i="1" u="sng" dirty="0"/>
              <a:t>Art. L 731 CCH</a:t>
            </a:r>
          </a:p>
        </p:txBody>
      </p:sp>
    </p:spTree>
    <p:extLst>
      <p:ext uri="{BB962C8B-B14F-4D97-AF65-F5344CB8AC3E}">
        <p14:creationId xmlns:p14="http://schemas.microsoft.com/office/powerpoint/2010/main" val="3573943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3A6223-48DB-CE44-B348-3F32F5199CD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018C15B-5634-BF43-9EA1-7DA27EABCDAB}"/>
              </a:ext>
            </a:extLst>
          </p:cNvPr>
          <p:cNvSpPr>
            <a:spLocks noGrp="1"/>
          </p:cNvSpPr>
          <p:nvPr>
            <p:ph idx="1"/>
          </p:nvPr>
        </p:nvSpPr>
        <p:spPr>
          <a:xfrm>
            <a:off x="457200" y="424543"/>
            <a:ext cx="8229600" cy="7162799"/>
          </a:xfrm>
        </p:spPr>
        <p:txBody>
          <a:bodyPr>
            <a:normAutofit fontScale="47500" lnSpcReduction="20000"/>
          </a:bodyPr>
          <a:lstStyle/>
          <a:p>
            <a:r>
              <a:rPr lang="fr-FR" b="1" dirty="0"/>
              <a:t>Article L731-1 CCH</a:t>
            </a:r>
          </a:p>
          <a:p>
            <a:pPr marL="0" indent="0">
              <a:buNone/>
            </a:pPr>
            <a:endParaRPr lang="fr-FR" b="1" dirty="0"/>
          </a:p>
          <a:p>
            <a:pPr marL="0" indent="0">
              <a:buNone/>
            </a:pPr>
            <a:endParaRPr lang="fr-FR" b="1" dirty="0"/>
          </a:p>
          <a:p>
            <a:r>
              <a:rPr lang="fr-FR" dirty="0"/>
              <a:t>Créé par </a:t>
            </a:r>
            <a:r>
              <a:rPr lang="fr-FR" u="sng" dirty="0">
                <a:hlinkClick r:id="rId2"/>
              </a:rPr>
              <a:t>LOI n°2014-366 du 24 mars 2014 - art. 58 (V)</a:t>
            </a:r>
            <a:endParaRPr lang="fr-FR" u="sng" dirty="0"/>
          </a:p>
          <a:p>
            <a:pPr marL="0" indent="0">
              <a:buNone/>
            </a:pPr>
            <a:endParaRPr lang="fr-FR" dirty="0"/>
          </a:p>
          <a:p>
            <a:r>
              <a:rPr lang="fr-FR" dirty="0"/>
              <a:t>Afin d'assurer l'information des copropriétaires sur la situation générale de l'immeuble et, le cas échéant, aux fins d'élaboration d'un plan pluriannuel de travaux, l'assemblée générale des copropriétaires se prononce sur la question de faire réaliser par un tiers, disposant de compétences précisées par décret, un diagnostic technique global pour tout immeuble à destination partielle ou totale d'habitation relevant du statut de la copropriété. </a:t>
            </a:r>
            <a:br>
              <a:rPr lang="fr-FR" dirty="0"/>
            </a:br>
            <a:br>
              <a:rPr lang="fr-FR" dirty="0"/>
            </a:br>
            <a:r>
              <a:rPr lang="fr-FR" dirty="0"/>
              <a:t>La décision de réaliser ce diagnostic ainsi que ses modalités de réalisation sont approuvées dans les conditions de majorité de l'article 24 de la loi n° 65-557 du 10 juillet 1965 fixant le statut de la copropriété des immeubles bâtis. </a:t>
            </a:r>
            <a:br>
              <a:rPr lang="fr-FR" dirty="0"/>
            </a:br>
            <a:br>
              <a:rPr lang="fr-FR" dirty="0"/>
            </a:br>
            <a:r>
              <a:rPr lang="fr-FR" dirty="0">
                <a:solidFill>
                  <a:srgbClr val="FF0000"/>
                </a:solidFill>
              </a:rPr>
              <a:t>Ce diagnostic technique global </a:t>
            </a:r>
            <a:r>
              <a:rPr lang="fr-FR" dirty="0"/>
              <a:t>comporte : </a:t>
            </a:r>
            <a:br>
              <a:rPr lang="fr-FR" dirty="0"/>
            </a:br>
            <a:br>
              <a:rPr lang="fr-FR" dirty="0"/>
            </a:br>
            <a:r>
              <a:rPr lang="fr-FR" dirty="0"/>
              <a:t>1° Une analyse de l'état apparent des parties communes et des équipements communs de l'immeuble ; </a:t>
            </a:r>
            <a:br>
              <a:rPr lang="fr-FR" dirty="0"/>
            </a:br>
            <a:br>
              <a:rPr lang="fr-FR" dirty="0"/>
            </a:br>
            <a:r>
              <a:rPr lang="fr-FR" dirty="0"/>
              <a:t>2° Un état de la situation du syndicat des copropriétaires au regard des obligations légales et réglementaires au titre de la construction et de l'habitation ; </a:t>
            </a:r>
            <a:br>
              <a:rPr lang="fr-FR" dirty="0"/>
            </a:br>
            <a:br>
              <a:rPr lang="fr-FR" dirty="0"/>
            </a:br>
            <a:r>
              <a:rPr lang="fr-FR" dirty="0"/>
              <a:t>3</a:t>
            </a:r>
            <a:r>
              <a:rPr lang="fr-FR" dirty="0">
                <a:solidFill>
                  <a:srgbClr val="FF0000"/>
                </a:solidFill>
              </a:rPr>
              <a:t>° Une analyse des améliorations possibles de la gestion technique et patrimoniale de l'immeuble ; </a:t>
            </a:r>
            <a:br>
              <a:rPr lang="fr-FR" dirty="0">
                <a:solidFill>
                  <a:srgbClr val="FF0000"/>
                </a:solidFill>
              </a:rPr>
            </a:br>
            <a:br>
              <a:rPr lang="fr-FR" dirty="0">
                <a:solidFill>
                  <a:srgbClr val="FF0000"/>
                </a:solidFill>
              </a:rPr>
            </a:br>
            <a:r>
              <a:rPr lang="fr-FR" dirty="0"/>
              <a:t>4° Un diagnostic de performance énergétique de l'immeuble tel que prévu aux </a:t>
            </a:r>
            <a:r>
              <a:rPr lang="fr-FR" u="sng" dirty="0">
                <a:hlinkClick r:id="rId3"/>
              </a:rPr>
              <a:t>articles L. 134-3 </a:t>
            </a:r>
            <a:r>
              <a:rPr lang="fr-FR" dirty="0"/>
              <a:t>ou </a:t>
            </a:r>
            <a:r>
              <a:rPr lang="fr-FR" u="sng" dirty="0">
                <a:hlinkClick r:id="rId4"/>
              </a:rPr>
              <a:t>L. 134-4-1</a:t>
            </a:r>
            <a:r>
              <a:rPr lang="fr-FR" dirty="0"/>
              <a:t> du présent code. L'audit énergétique prévu au même article L. 134-4-1 satisfait cette obligation. </a:t>
            </a:r>
            <a:br>
              <a:rPr lang="fr-FR" dirty="0"/>
            </a:br>
            <a:br>
              <a:rPr lang="fr-FR" dirty="0"/>
            </a:br>
            <a:r>
              <a:rPr lang="fr-FR" dirty="0"/>
              <a:t>Il fait apparaître une évaluation sommaire du coût et une liste des travaux nécessaires à la conservation de l'immeuble, en précisant notamment ceux qui devraient être menés dans les dix prochaines années.</a:t>
            </a:r>
            <a:br>
              <a:rPr lang="fr-FR" dirty="0"/>
            </a:br>
            <a:br>
              <a:rPr lang="fr-FR" dirty="0"/>
            </a:br>
            <a:endParaRPr lang="fr-FR" dirty="0"/>
          </a:p>
          <a:p>
            <a:pPr marL="0" indent="0">
              <a:buNone/>
            </a:pPr>
            <a:br>
              <a:rPr lang="fr-FR" dirty="0"/>
            </a:br>
            <a:endParaRPr lang="fr-FR" dirty="0"/>
          </a:p>
        </p:txBody>
      </p:sp>
    </p:spTree>
    <p:extLst>
      <p:ext uri="{BB962C8B-B14F-4D97-AF65-F5344CB8AC3E}">
        <p14:creationId xmlns:p14="http://schemas.microsoft.com/office/powerpoint/2010/main" val="348222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5B33D-D00C-5940-80EE-ED229E011963}"/>
              </a:ext>
            </a:extLst>
          </p:cNvPr>
          <p:cNvSpPr>
            <a:spLocks noGrp="1"/>
          </p:cNvSpPr>
          <p:nvPr>
            <p:ph type="title"/>
          </p:nvPr>
        </p:nvSpPr>
        <p:spPr/>
        <p:txBody>
          <a:bodyPr/>
          <a:lstStyle/>
          <a:p>
            <a:r>
              <a:rPr lang="fr-FR" dirty="0"/>
              <a:t>AUDIT ADEME…</a:t>
            </a:r>
          </a:p>
        </p:txBody>
      </p:sp>
      <p:pic>
        <p:nvPicPr>
          <p:cNvPr id="5" name="Espace réservé du contenu 4">
            <a:extLst>
              <a:ext uri="{FF2B5EF4-FFF2-40B4-BE49-F238E27FC236}">
                <a16:creationId xmlns:a16="http://schemas.microsoft.com/office/drawing/2014/main" id="{D41F8CBC-6046-8744-A57A-FC7CB5BCA6A8}"/>
              </a:ext>
            </a:extLst>
          </p:cNvPr>
          <p:cNvPicPr>
            <a:picLocks noGrp="1" noChangeAspect="1"/>
          </p:cNvPicPr>
          <p:nvPr>
            <p:ph idx="1"/>
          </p:nvPr>
        </p:nvPicPr>
        <p:blipFill>
          <a:blip r:embed="rId2"/>
          <a:stretch>
            <a:fillRect/>
          </a:stretch>
        </p:blipFill>
        <p:spPr>
          <a:xfrm>
            <a:off x="2972862" y="1600200"/>
            <a:ext cx="3198275" cy="4525963"/>
          </a:xfrm>
        </p:spPr>
      </p:pic>
    </p:spTree>
    <p:extLst>
      <p:ext uri="{BB962C8B-B14F-4D97-AF65-F5344CB8AC3E}">
        <p14:creationId xmlns:p14="http://schemas.microsoft.com/office/powerpoint/2010/main" val="126090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5FB2E0-680F-1F42-8746-ED2FF3C5B17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1D86AC0-E69B-6441-BC0E-FD065E12D081}"/>
              </a:ext>
            </a:extLst>
          </p:cNvPr>
          <p:cNvSpPr>
            <a:spLocks noGrp="1"/>
          </p:cNvSpPr>
          <p:nvPr>
            <p:ph idx="1"/>
          </p:nvPr>
        </p:nvSpPr>
        <p:spPr>
          <a:xfrm>
            <a:off x="457200" y="274638"/>
            <a:ext cx="8229600" cy="6702359"/>
          </a:xfrm>
        </p:spPr>
        <p:txBody>
          <a:bodyPr>
            <a:normAutofit fontScale="47500" lnSpcReduction="20000"/>
          </a:bodyPr>
          <a:lstStyle/>
          <a:p>
            <a:r>
              <a:rPr lang="fr-FR" b="1" dirty="0"/>
              <a:t>Option n°4 – Evaluation du potentiel de densification / </a:t>
            </a:r>
            <a:r>
              <a:rPr lang="fr-FR" b="1" dirty="0" err="1"/>
              <a:t>Surélévation</a:t>
            </a:r>
            <a:r>
              <a:rPr lang="fr-FR" b="1" dirty="0"/>
              <a:t> </a:t>
            </a:r>
            <a:endParaRPr lang="fr-FR" dirty="0"/>
          </a:p>
          <a:p>
            <a:r>
              <a:rPr lang="fr-FR" i="1" dirty="0"/>
              <a:t>Objectif : Identifier si les conditions </a:t>
            </a:r>
            <a:r>
              <a:rPr lang="fr-FR" i="1" dirty="0" err="1"/>
              <a:t>pre</a:t>
            </a:r>
            <a:r>
              <a:rPr lang="fr-FR" i="1" dirty="0"/>
              <a:t>́-requises à l’</a:t>
            </a:r>
            <a:r>
              <a:rPr lang="fr-FR" i="1" dirty="0" err="1"/>
              <a:t>élaboration</a:t>
            </a:r>
            <a:r>
              <a:rPr lang="fr-FR" i="1" dirty="0"/>
              <a:t> d’un projet de </a:t>
            </a:r>
            <a:r>
              <a:rPr lang="fr-FR" i="1" dirty="0" err="1"/>
              <a:t>surélévation</a:t>
            </a:r>
            <a:r>
              <a:rPr lang="fr-FR" i="1" dirty="0"/>
              <a:t> sont </a:t>
            </a:r>
            <a:r>
              <a:rPr lang="fr-FR" i="1" dirty="0" err="1"/>
              <a:t>réunies</a:t>
            </a:r>
            <a:r>
              <a:rPr lang="fr-FR" i="1" dirty="0"/>
              <a:t> sur le volet </a:t>
            </a:r>
            <a:r>
              <a:rPr lang="fr-FR" i="1" dirty="0" err="1"/>
              <a:t>réglementaire</a:t>
            </a:r>
            <a:r>
              <a:rPr lang="fr-FR" i="1" dirty="0"/>
              <a:t> et permettre à la maitrise d’ouvrage de se projeter sur les </a:t>
            </a:r>
            <a:r>
              <a:rPr lang="fr-FR" i="1" dirty="0" err="1"/>
              <a:t>étapes</a:t>
            </a:r>
            <a:r>
              <a:rPr lang="fr-FR" i="1" dirty="0"/>
              <a:t> d’approfondissement </a:t>
            </a:r>
            <a:r>
              <a:rPr lang="fr-FR" i="1" dirty="0" err="1"/>
              <a:t>nécessaires</a:t>
            </a:r>
            <a:r>
              <a:rPr lang="fr-FR" i="1" dirty="0"/>
              <a:t>. </a:t>
            </a:r>
            <a:endParaRPr lang="fr-FR" dirty="0"/>
          </a:p>
          <a:p>
            <a:r>
              <a:rPr lang="fr-FR" dirty="0"/>
              <a:t>Le prestataire propose en option la </a:t>
            </a:r>
            <a:r>
              <a:rPr lang="fr-FR" dirty="0" err="1"/>
              <a:t>réalisation</a:t>
            </a:r>
            <a:r>
              <a:rPr lang="fr-FR" dirty="0"/>
              <a:t> au cours de la phase 2 de l’audit global une analyse architecturale permettant à la </a:t>
            </a:r>
            <a:r>
              <a:rPr lang="fr-FR" dirty="0" err="1"/>
              <a:t>copropriéte</a:t>
            </a:r>
            <a:r>
              <a:rPr lang="fr-FR" dirty="0"/>
              <a:t>́ d’</a:t>
            </a:r>
            <a:r>
              <a:rPr lang="fr-FR" dirty="0" err="1"/>
              <a:t>évaluer</a:t>
            </a:r>
            <a:r>
              <a:rPr lang="fr-FR" dirty="0"/>
              <a:t> la </a:t>
            </a:r>
            <a:r>
              <a:rPr lang="fr-FR" dirty="0" err="1"/>
              <a:t>possibilite</a:t>
            </a:r>
            <a:r>
              <a:rPr lang="fr-FR" dirty="0"/>
              <a:t>́ ou non de </a:t>
            </a:r>
            <a:r>
              <a:rPr lang="fr-FR" dirty="0" err="1"/>
              <a:t>surélever</a:t>
            </a:r>
            <a:r>
              <a:rPr lang="fr-FR" dirty="0"/>
              <a:t> (ou de densifier). Ce volet est </a:t>
            </a:r>
            <a:r>
              <a:rPr lang="fr-FR" dirty="0" err="1"/>
              <a:t>complémentaire</a:t>
            </a:r>
            <a:r>
              <a:rPr lang="fr-FR" dirty="0"/>
              <a:t> au contenu de la mission de l’architecte. </a:t>
            </a:r>
          </a:p>
          <a:p>
            <a:r>
              <a:rPr lang="fr-FR" dirty="0"/>
              <a:t>Le prestataire </a:t>
            </a:r>
            <a:r>
              <a:rPr lang="fr-FR" dirty="0" err="1"/>
              <a:t>prépare</a:t>
            </a:r>
            <a:r>
              <a:rPr lang="fr-FR" dirty="0"/>
              <a:t> en amont une relecture de son questionnaire d’</a:t>
            </a:r>
            <a:r>
              <a:rPr lang="fr-FR" dirty="0" err="1"/>
              <a:t>enquête</a:t>
            </a:r>
            <a:r>
              <a:rPr lang="fr-FR" dirty="0"/>
              <a:t> afin d’interroger les occupants sur leur sentiment quant à cette </a:t>
            </a:r>
            <a:r>
              <a:rPr lang="fr-FR" dirty="0" err="1"/>
              <a:t>démarche</a:t>
            </a:r>
            <a:r>
              <a:rPr lang="fr-FR" dirty="0"/>
              <a:t> de </a:t>
            </a:r>
            <a:r>
              <a:rPr lang="fr-FR" dirty="0" err="1"/>
              <a:t>surélévation</a:t>
            </a:r>
            <a:r>
              <a:rPr lang="fr-FR" dirty="0"/>
              <a:t>. </a:t>
            </a:r>
          </a:p>
          <a:p>
            <a:r>
              <a:rPr lang="fr-FR" dirty="0"/>
              <a:t>En </a:t>
            </a:r>
            <a:r>
              <a:rPr lang="fr-FR" dirty="0" err="1"/>
              <a:t>première</a:t>
            </a:r>
            <a:r>
              <a:rPr lang="fr-FR" dirty="0"/>
              <a:t> partie, l’</a:t>
            </a:r>
            <a:r>
              <a:rPr lang="fr-FR" dirty="0" err="1"/>
              <a:t>évaluation</a:t>
            </a:r>
            <a:r>
              <a:rPr lang="fr-FR" dirty="0"/>
              <a:t> du potentiel de densification / </a:t>
            </a:r>
            <a:r>
              <a:rPr lang="fr-FR" dirty="0" err="1"/>
              <a:t>surélévation</a:t>
            </a:r>
            <a:r>
              <a:rPr lang="fr-FR" dirty="0"/>
              <a:t> est </a:t>
            </a:r>
            <a:r>
              <a:rPr lang="fr-FR" dirty="0" err="1"/>
              <a:t>réalisée</a:t>
            </a:r>
            <a:r>
              <a:rPr lang="fr-FR" dirty="0"/>
              <a:t> au regard de l’</a:t>
            </a:r>
            <a:r>
              <a:rPr lang="fr-FR" dirty="0" err="1"/>
              <a:t>étude</a:t>
            </a:r>
            <a:r>
              <a:rPr lang="fr-FR" dirty="0"/>
              <a:t> du </a:t>
            </a:r>
            <a:r>
              <a:rPr lang="fr-FR" dirty="0" err="1"/>
              <a:t>règlement</a:t>
            </a:r>
            <a:r>
              <a:rPr lang="fr-FR" dirty="0"/>
              <a:t> de </a:t>
            </a:r>
            <a:r>
              <a:rPr lang="fr-FR" dirty="0" err="1"/>
              <a:t>copropriéte</a:t>
            </a:r>
            <a:r>
              <a:rPr lang="fr-FR" dirty="0"/>
              <a:t>́ et des </a:t>
            </a:r>
            <a:r>
              <a:rPr lang="fr-FR" dirty="0" err="1"/>
              <a:t>règles</a:t>
            </a:r>
            <a:r>
              <a:rPr lang="fr-FR" dirty="0"/>
              <a:t> d’urbanisme s’appliquant à la parcelle afin d’identifier : </a:t>
            </a:r>
          </a:p>
          <a:p>
            <a:pPr lvl="0"/>
            <a:r>
              <a:rPr lang="fr-FR" dirty="0">
                <a:sym typeface="Symbol" pitchFamily="2" charset="2"/>
              </a:rPr>
              <a:t></a:t>
            </a:r>
            <a:r>
              <a:rPr lang="fr-FR" dirty="0"/>
              <a:t>  l’</a:t>
            </a:r>
            <a:r>
              <a:rPr lang="fr-FR" dirty="0" err="1"/>
              <a:t>adéquation</a:t>
            </a:r>
            <a:r>
              <a:rPr lang="fr-FR" dirty="0"/>
              <a:t> de l’immeuble avec les </a:t>
            </a:r>
            <a:r>
              <a:rPr lang="fr-FR" dirty="0" err="1"/>
              <a:t>critères</a:t>
            </a:r>
            <a:r>
              <a:rPr lang="fr-FR" dirty="0"/>
              <a:t> </a:t>
            </a:r>
            <a:r>
              <a:rPr lang="fr-FR" dirty="0" err="1"/>
              <a:t>fixés</a:t>
            </a:r>
            <a:r>
              <a:rPr lang="fr-FR" dirty="0"/>
              <a:t> par le PLU en terme de hauteur et de gabarit constructible. L’analyse </a:t>
            </a:r>
            <a:r>
              <a:rPr lang="fr-FR" dirty="0" err="1"/>
              <a:t>gabaritaire</a:t>
            </a:r>
            <a:r>
              <a:rPr lang="fr-FR" dirty="0"/>
              <a:t> est </a:t>
            </a:r>
            <a:r>
              <a:rPr lang="fr-FR" dirty="0" err="1"/>
              <a:t>exprimée</a:t>
            </a:r>
            <a:r>
              <a:rPr lang="fr-FR" dirty="0"/>
              <a:t> en </a:t>
            </a:r>
            <a:r>
              <a:rPr lang="fr-FR" dirty="0" err="1"/>
              <a:t>volumétrie</a:t>
            </a:r>
            <a:r>
              <a:rPr lang="fr-FR" dirty="0"/>
              <a:t> et en surface maximale constructible. </a:t>
            </a:r>
          </a:p>
          <a:p>
            <a:pPr lvl="0"/>
            <a:r>
              <a:rPr lang="fr-FR" dirty="0">
                <a:sym typeface="Symbol" pitchFamily="2" charset="2"/>
              </a:rPr>
              <a:t></a:t>
            </a:r>
            <a:r>
              <a:rPr lang="fr-FR" dirty="0"/>
              <a:t>  la </a:t>
            </a:r>
            <a:r>
              <a:rPr lang="fr-FR" dirty="0" err="1"/>
              <a:t>préservation</a:t>
            </a:r>
            <a:r>
              <a:rPr lang="fr-FR" dirty="0"/>
              <a:t> des </a:t>
            </a:r>
            <a:r>
              <a:rPr lang="fr-FR" dirty="0" err="1"/>
              <a:t>bâtiments</a:t>
            </a:r>
            <a:r>
              <a:rPr lang="fr-FR" dirty="0"/>
              <a:t> </a:t>
            </a:r>
            <a:r>
              <a:rPr lang="fr-FR" dirty="0" err="1"/>
              <a:t>classés</a:t>
            </a:r>
            <a:r>
              <a:rPr lang="fr-FR" dirty="0"/>
              <a:t> ou inscrits aux Monuments Historiques et/ou </a:t>
            </a:r>
            <a:r>
              <a:rPr lang="fr-FR" dirty="0" err="1"/>
              <a:t>protégés</a:t>
            </a:r>
            <a:r>
              <a:rPr lang="fr-FR" dirty="0"/>
              <a:t> par le PLU local constituant une </a:t>
            </a:r>
            <a:r>
              <a:rPr lang="fr-FR" dirty="0" err="1"/>
              <a:t>barrière</a:t>
            </a:r>
            <a:r>
              <a:rPr lang="fr-FR" dirty="0"/>
              <a:t> à la </a:t>
            </a:r>
            <a:r>
              <a:rPr lang="fr-FR" dirty="0" err="1"/>
              <a:t>surélévation</a:t>
            </a:r>
            <a:r>
              <a:rPr lang="fr-FR" dirty="0"/>
              <a:t> </a:t>
            </a:r>
          </a:p>
          <a:p>
            <a:pPr lvl="0"/>
            <a:r>
              <a:rPr lang="fr-FR" dirty="0">
                <a:sym typeface="Symbol" pitchFamily="2" charset="2"/>
              </a:rPr>
              <a:t></a:t>
            </a:r>
            <a:r>
              <a:rPr lang="fr-FR" dirty="0"/>
              <a:t>  la nature des Servitudes d’</a:t>
            </a:r>
            <a:r>
              <a:rPr lang="fr-FR" dirty="0" err="1"/>
              <a:t>utilite</a:t>
            </a:r>
            <a:r>
              <a:rPr lang="fr-FR" dirty="0"/>
              <a:t>́ </a:t>
            </a:r>
            <a:r>
              <a:rPr lang="fr-FR" dirty="0" err="1"/>
              <a:t>privée</a:t>
            </a:r>
            <a:r>
              <a:rPr lang="fr-FR" dirty="0"/>
              <a:t> et publique de la parcelle et notamment les zones à risques (</a:t>
            </a:r>
            <a:r>
              <a:rPr lang="fr-FR" dirty="0" err="1"/>
              <a:t>carrières</a:t>
            </a:r>
            <a:r>
              <a:rPr lang="fr-FR" dirty="0"/>
              <a:t> en sous-sol...) constituant des zones </a:t>
            </a:r>
            <a:r>
              <a:rPr lang="fr-FR" dirty="0" err="1"/>
              <a:t>fragilisées</a:t>
            </a:r>
            <a:r>
              <a:rPr lang="fr-FR" dirty="0"/>
              <a:t> qui pourraient ne pas supporter le surpoids que </a:t>
            </a:r>
            <a:r>
              <a:rPr lang="fr-FR" dirty="0" err="1"/>
              <a:t>représenterait</a:t>
            </a:r>
            <a:r>
              <a:rPr lang="fr-FR" dirty="0"/>
              <a:t> la </a:t>
            </a:r>
            <a:r>
              <a:rPr lang="fr-FR" dirty="0" err="1"/>
              <a:t>surélévation</a:t>
            </a:r>
            <a:r>
              <a:rPr lang="fr-FR" dirty="0"/>
              <a:t>. </a:t>
            </a:r>
          </a:p>
          <a:p>
            <a:r>
              <a:rPr lang="fr-FR" dirty="0"/>
              <a:t>Dans sa </a:t>
            </a:r>
            <a:r>
              <a:rPr lang="fr-FR" dirty="0" err="1"/>
              <a:t>deuxième</a:t>
            </a:r>
            <a:r>
              <a:rPr lang="fr-FR" dirty="0"/>
              <a:t> partie, afin de permettre à la maitrise d’ouvrage de se projeter sur les </a:t>
            </a:r>
            <a:r>
              <a:rPr lang="fr-FR" dirty="0" err="1"/>
              <a:t>étapes</a:t>
            </a:r>
            <a:r>
              <a:rPr lang="fr-FR" dirty="0"/>
              <a:t> </a:t>
            </a:r>
            <a:r>
              <a:rPr lang="fr-FR" dirty="0" err="1"/>
              <a:t>ultérieures</a:t>
            </a:r>
            <a:r>
              <a:rPr lang="fr-FR" dirty="0"/>
              <a:t> à </a:t>
            </a:r>
            <a:r>
              <a:rPr lang="fr-FR" dirty="0" err="1"/>
              <a:t>réaliser</a:t>
            </a:r>
            <a:r>
              <a:rPr lang="fr-FR" dirty="0"/>
              <a:t> suite à ce premier jalon, dans le but d’aboutir à la </a:t>
            </a:r>
            <a:r>
              <a:rPr lang="fr-FR" dirty="0" err="1"/>
              <a:t>réalisation</a:t>
            </a:r>
            <a:r>
              <a:rPr lang="fr-FR" dirty="0"/>
              <a:t> d’une </a:t>
            </a:r>
            <a:r>
              <a:rPr lang="fr-FR" dirty="0" err="1"/>
              <a:t>surélévation</a:t>
            </a:r>
            <a:r>
              <a:rPr lang="fr-FR" dirty="0"/>
              <a:t> / densification en </a:t>
            </a:r>
            <a:r>
              <a:rPr lang="fr-FR" dirty="0" err="1"/>
              <a:t>copropriéte</a:t>
            </a:r>
            <a:r>
              <a:rPr lang="fr-FR" dirty="0"/>
              <a:t>́, l’</a:t>
            </a:r>
            <a:r>
              <a:rPr lang="fr-FR" dirty="0" err="1"/>
              <a:t>évaluation</a:t>
            </a:r>
            <a:r>
              <a:rPr lang="fr-FR" dirty="0"/>
              <a:t> identifie les </a:t>
            </a:r>
            <a:r>
              <a:rPr lang="fr-FR" dirty="0" err="1"/>
              <a:t>règlementations</a:t>
            </a:r>
            <a:r>
              <a:rPr lang="fr-FR" dirty="0"/>
              <a:t> applicables au futur projet (incendie, </a:t>
            </a:r>
            <a:r>
              <a:rPr lang="fr-FR" dirty="0" err="1"/>
              <a:t>accessibilite</a:t>
            </a:r>
            <a:r>
              <a:rPr lang="fr-FR" dirty="0"/>
              <a:t>́, </a:t>
            </a:r>
            <a:r>
              <a:rPr lang="fr-FR" dirty="0" err="1"/>
              <a:t>Règlementation</a:t>
            </a:r>
            <a:r>
              <a:rPr lang="fr-FR" dirty="0"/>
              <a:t> Thermique...) et indique les prochaines </a:t>
            </a:r>
            <a:r>
              <a:rPr lang="fr-FR" dirty="0" err="1"/>
              <a:t>étapes</a:t>
            </a:r>
            <a:r>
              <a:rPr lang="fr-FR" dirty="0"/>
              <a:t> de la maitrise d’ouvrage : </a:t>
            </a:r>
            <a:r>
              <a:rPr lang="fr-FR" dirty="0" err="1"/>
              <a:t>étude</a:t>
            </a:r>
            <a:r>
              <a:rPr lang="fr-FR" dirty="0"/>
              <a:t> de </a:t>
            </a:r>
            <a:r>
              <a:rPr lang="fr-FR" dirty="0" err="1"/>
              <a:t>faisabilite</a:t>
            </a:r>
            <a:r>
              <a:rPr lang="fr-FR" dirty="0"/>
              <a:t>́ comprenant l’approche technique, juridique et </a:t>
            </a:r>
            <a:r>
              <a:rPr lang="fr-FR" dirty="0" err="1"/>
              <a:t>financière</a:t>
            </a:r>
            <a:r>
              <a:rPr lang="fr-FR" dirty="0"/>
              <a:t>, </a:t>
            </a:r>
            <a:r>
              <a:rPr lang="fr-FR" dirty="0" err="1"/>
              <a:t>étude</a:t>
            </a:r>
            <a:r>
              <a:rPr lang="fr-FR" dirty="0"/>
              <a:t> des </a:t>
            </a:r>
            <a:r>
              <a:rPr lang="fr-FR" dirty="0" err="1"/>
              <a:t>possibilités</a:t>
            </a:r>
            <a:r>
              <a:rPr lang="fr-FR" dirty="0"/>
              <a:t> de valorisation du droit à construire, conditions de mise au vote de la </a:t>
            </a:r>
            <a:r>
              <a:rPr lang="fr-FR" dirty="0" err="1"/>
              <a:t>surélévation</a:t>
            </a:r>
            <a:r>
              <a:rPr lang="fr-FR" dirty="0"/>
              <a:t>. </a:t>
            </a:r>
          </a:p>
          <a:p>
            <a:r>
              <a:rPr lang="fr-FR" dirty="0"/>
              <a:t>Les types d’</a:t>
            </a:r>
            <a:r>
              <a:rPr lang="fr-FR" dirty="0" err="1"/>
              <a:t>études</a:t>
            </a:r>
            <a:r>
              <a:rPr lang="fr-FR" dirty="0"/>
              <a:t> </a:t>
            </a:r>
            <a:r>
              <a:rPr lang="fr-FR" dirty="0" err="1"/>
              <a:t>complémentaires</a:t>
            </a:r>
            <a:r>
              <a:rPr lang="fr-FR" dirty="0"/>
              <a:t> qui seraient à </a:t>
            </a:r>
            <a:r>
              <a:rPr lang="fr-FR" dirty="0" err="1"/>
              <a:t>réaliser</a:t>
            </a:r>
            <a:r>
              <a:rPr lang="fr-FR" dirty="0"/>
              <a:t> pour identifier la </a:t>
            </a:r>
            <a:r>
              <a:rPr lang="fr-FR" dirty="0" err="1"/>
              <a:t>faisabilite</a:t>
            </a:r>
            <a:r>
              <a:rPr lang="fr-FR" dirty="0"/>
              <a:t>́ (structure, </a:t>
            </a:r>
            <a:r>
              <a:rPr lang="fr-FR" dirty="0" err="1"/>
              <a:t>géotechnique</a:t>
            </a:r>
            <a:r>
              <a:rPr lang="fr-FR" dirty="0"/>
              <a:t>, ...) seront dans ce cadre </a:t>
            </a:r>
            <a:r>
              <a:rPr lang="fr-FR" dirty="0" err="1"/>
              <a:t>précisées</a:t>
            </a:r>
            <a:r>
              <a:rPr lang="fr-FR" dirty="0"/>
              <a:t>. </a:t>
            </a:r>
          </a:p>
          <a:p>
            <a:r>
              <a:rPr lang="fr-FR" dirty="0"/>
              <a:t>Enfin, afin de </a:t>
            </a:r>
            <a:r>
              <a:rPr lang="fr-FR" dirty="0" err="1"/>
              <a:t>compléter</a:t>
            </a:r>
            <a:r>
              <a:rPr lang="fr-FR" dirty="0"/>
              <a:t> les </a:t>
            </a:r>
            <a:r>
              <a:rPr lang="fr-FR" dirty="0" err="1"/>
              <a:t>éléments</a:t>
            </a:r>
            <a:r>
              <a:rPr lang="fr-FR" dirty="0"/>
              <a:t> entrant dans la </a:t>
            </a:r>
            <a:r>
              <a:rPr lang="fr-FR" dirty="0" err="1"/>
              <a:t>décision</a:t>
            </a:r>
            <a:r>
              <a:rPr lang="fr-FR" dirty="0"/>
              <a:t> pour la poursuite de l’</a:t>
            </a:r>
            <a:r>
              <a:rPr lang="fr-FR" dirty="0" err="1"/>
              <a:t>étude</a:t>
            </a:r>
            <a:r>
              <a:rPr lang="fr-FR" dirty="0"/>
              <a:t> de ce type de projet, l’</a:t>
            </a:r>
            <a:r>
              <a:rPr lang="fr-FR" dirty="0" err="1"/>
              <a:t>évaluation</a:t>
            </a:r>
            <a:r>
              <a:rPr lang="fr-FR" dirty="0"/>
              <a:t> fait la </a:t>
            </a:r>
            <a:r>
              <a:rPr lang="fr-FR" dirty="0" err="1"/>
              <a:t>synthèse</a:t>
            </a:r>
            <a:r>
              <a:rPr lang="fr-FR" dirty="0"/>
              <a:t> des </a:t>
            </a:r>
            <a:r>
              <a:rPr lang="fr-FR" dirty="0" err="1"/>
              <a:t>résultats</a:t>
            </a:r>
            <a:r>
              <a:rPr lang="fr-FR" dirty="0"/>
              <a:t> aux questions de l’</a:t>
            </a:r>
            <a:r>
              <a:rPr lang="fr-FR" dirty="0" err="1"/>
              <a:t>enquête</a:t>
            </a:r>
            <a:r>
              <a:rPr lang="fr-FR" dirty="0"/>
              <a:t> </a:t>
            </a:r>
            <a:r>
              <a:rPr lang="fr-FR" dirty="0" err="1"/>
              <a:t>menée</a:t>
            </a:r>
            <a:r>
              <a:rPr lang="fr-FR" dirty="0"/>
              <a:t> </a:t>
            </a:r>
            <a:r>
              <a:rPr lang="fr-FR" dirty="0" err="1"/>
              <a:t>auprès</a:t>
            </a:r>
            <a:r>
              <a:rPr lang="fr-FR" dirty="0"/>
              <a:t> des occupants </a:t>
            </a:r>
            <a:r>
              <a:rPr lang="fr-FR" dirty="0" err="1"/>
              <a:t>afférant</a:t>
            </a:r>
            <a:r>
              <a:rPr lang="fr-FR" dirty="0"/>
              <a:t> au sujet afin de donner une </a:t>
            </a:r>
            <a:r>
              <a:rPr lang="fr-FR" dirty="0" err="1"/>
              <a:t>première</a:t>
            </a:r>
            <a:r>
              <a:rPr lang="fr-FR" dirty="0"/>
              <a:t> information quant à l’</a:t>
            </a:r>
            <a:r>
              <a:rPr lang="fr-FR" dirty="0" err="1"/>
              <a:t>acceptabilite</a:t>
            </a:r>
            <a:r>
              <a:rPr lang="fr-FR" dirty="0"/>
              <a:t>́ du futur projet dans la </a:t>
            </a:r>
            <a:r>
              <a:rPr lang="fr-FR" dirty="0" err="1"/>
              <a:t>copropriéte</a:t>
            </a:r>
            <a:r>
              <a:rPr lang="fr-FR" dirty="0"/>
              <a:t>́. </a:t>
            </a:r>
          </a:p>
          <a:p>
            <a:endParaRPr lang="fr-FR" dirty="0"/>
          </a:p>
        </p:txBody>
      </p:sp>
    </p:spTree>
    <p:extLst>
      <p:ext uri="{BB962C8B-B14F-4D97-AF65-F5344CB8AC3E}">
        <p14:creationId xmlns:p14="http://schemas.microsoft.com/office/powerpoint/2010/main" val="31953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92E887D-804F-7A49-AEBF-A789D6C81EDC}"/>
              </a:ext>
            </a:extLst>
          </p:cNvPr>
          <p:cNvSpPr>
            <a:spLocks noGrp="1"/>
          </p:cNvSpPr>
          <p:nvPr>
            <p:ph type="title"/>
          </p:nvPr>
        </p:nvSpPr>
        <p:spPr>
          <a:xfrm>
            <a:off x="409763" y="433545"/>
            <a:ext cx="8354890" cy="930447"/>
          </a:xfr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rmAutofit/>
          </a:bodyPr>
          <a:lstStyle/>
          <a:p>
            <a:pPr defTabSz="914400">
              <a:lnSpc>
                <a:spcPct val="90000"/>
              </a:lnSpc>
            </a:pPr>
            <a:r>
              <a:rPr lang="en-US" sz="4700" dirty="0">
                <a:solidFill>
                  <a:srgbClr val="FFFFFF"/>
                </a:solidFill>
                <a:latin typeface="+mj-lt"/>
                <a:ea typeface="+mj-ea"/>
                <a:cs typeface="+mj-cs"/>
              </a:rPr>
              <a:t>ET LES HABITANTS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intérieur, vivant, pièce, plancher&#10;&#10;&#10;&#10;Description générée automatiquement">
            <a:extLst>
              <a:ext uri="{FF2B5EF4-FFF2-40B4-BE49-F238E27FC236}">
                <a16:creationId xmlns:a16="http://schemas.microsoft.com/office/drawing/2014/main" id="{9427145A-6663-7143-BE75-31E3DEC09657}"/>
              </a:ext>
            </a:extLst>
          </p:cNvPr>
          <p:cNvPicPr>
            <a:picLocks noChangeAspect="1"/>
          </p:cNvPicPr>
          <p:nvPr/>
        </p:nvPicPr>
        <p:blipFill>
          <a:blip r:embed="rId2"/>
          <a:stretch>
            <a:fillRect/>
          </a:stretch>
        </p:blipFill>
        <p:spPr>
          <a:xfrm>
            <a:off x="248675" y="2940659"/>
            <a:ext cx="4091938" cy="2969955"/>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Une image contenant intérieur, mur, personne, chat&#10;&#10;&#10;&#10;Description générée automatiquement">
            <a:extLst>
              <a:ext uri="{FF2B5EF4-FFF2-40B4-BE49-F238E27FC236}">
                <a16:creationId xmlns:a16="http://schemas.microsoft.com/office/drawing/2014/main" id="{943E25B1-3BCF-C946-AC3A-ED27EE7EC2B3}"/>
              </a:ext>
            </a:extLst>
          </p:cNvPr>
          <p:cNvPicPr>
            <a:picLocks noGrp="1" noChangeAspect="1"/>
          </p:cNvPicPr>
          <p:nvPr>
            <p:ph idx="1"/>
          </p:nvPr>
        </p:nvPicPr>
        <p:blipFill>
          <a:blip r:embed="rId3"/>
          <a:stretch>
            <a:fillRect/>
          </a:stretch>
        </p:blipFill>
        <p:spPr>
          <a:xfrm>
            <a:off x="4833804" y="3402652"/>
            <a:ext cx="4091938" cy="2045969"/>
          </a:xfrm>
          <a:prstGeom prst="rect">
            <a:avLst/>
          </a:prstGeom>
        </p:spPr>
      </p:pic>
    </p:spTree>
    <p:extLst>
      <p:ext uri="{BB962C8B-B14F-4D97-AF65-F5344CB8AC3E}">
        <p14:creationId xmlns:p14="http://schemas.microsoft.com/office/powerpoint/2010/main" val="1591121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err="1"/>
              <a:t>Freins</a:t>
            </a:r>
            <a:r>
              <a:rPr lang="en-US" b="1" dirty="0"/>
              <a:t> et </a:t>
            </a:r>
            <a:r>
              <a:rPr lang="en-US" b="1" dirty="0" err="1"/>
              <a:t>accélérateurs</a:t>
            </a:r>
            <a:r>
              <a:rPr lang="en-US" b="1" dirty="0"/>
              <a:t> des </a:t>
            </a:r>
            <a:r>
              <a:rPr lang="en-US" b="1" dirty="0" err="1"/>
              <a:t>décisions</a:t>
            </a:r>
            <a:r>
              <a:rPr lang="en-US" b="1" dirty="0"/>
              <a:t> </a:t>
            </a:r>
          </a:p>
        </p:txBody>
      </p:sp>
      <p:sp>
        <p:nvSpPr>
          <p:cNvPr id="3" name="Content Placeholder 2"/>
          <p:cNvSpPr>
            <a:spLocks noGrp="1"/>
          </p:cNvSpPr>
          <p:nvPr>
            <p:ph idx="1"/>
          </p:nvPr>
        </p:nvSpPr>
        <p:spPr/>
        <p:txBody>
          <a:bodyPr>
            <a:normAutofit fontScale="77500" lnSpcReduction="20000"/>
          </a:bodyPr>
          <a:lstStyle/>
          <a:p>
            <a:r>
              <a:rPr lang="en-US" b="1" i="1" dirty="0"/>
              <a:t>POUR:</a:t>
            </a:r>
          </a:p>
          <a:p>
            <a:r>
              <a:rPr lang="en-US" dirty="0" err="1"/>
              <a:t>Parler</a:t>
            </a:r>
            <a:r>
              <a:rPr lang="en-US" dirty="0"/>
              <a:t> “Nouveau </a:t>
            </a:r>
            <a:r>
              <a:rPr lang="en-US" dirty="0" err="1"/>
              <a:t>confort</a:t>
            </a:r>
            <a:r>
              <a:rPr lang="en-US" dirty="0"/>
              <a:t>, chance et </a:t>
            </a:r>
            <a:r>
              <a:rPr lang="en-US" dirty="0" err="1"/>
              <a:t>opportunité</a:t>
            </a:r>
            <a:r>
              <a:rPr lang="en-US" dirty="0"/>
              <a:t>”</a:t>
            </a:r>
          </a:p>
          <a:p>
            <a:r>
              <a:rPr lang="en-US" dirty="0" err="1"/>
              <a:t>Baisse</a:t>
            </a:r>
            <a:r>
              <a:rPr lang="en-US" dirty="0"/>
              <a:t> des charges </a:t>
            </a:r>
            <a:r>
              <a:rPr lang="en-US" dirty="0" err="1"/>
              <a:t>générales</a:t>
            </a:r>
            <a:r>
              <a:rPr lang="en-US" dirty="0"/>
              <a:t> et </a:t>
            </a:r>
            <a:r>
              <a:rPr lang="en-US" dirty="0" err="1"/>
              <a:t>d’énergie</a:t>
            </a:r>
            <a:r>
              <a:rPr lang="en-US" dirty="0"/>
              <a:t> de </a:t>
            </a:r>
            <a:r>
              <a:rPr lang="en-US" dirty="0" err="1"/>
              <a:t>l’immeuble</a:t>
            </a:r>
            <a:endParaRPr lang="en-US" dirty="0"/>
          </a:p>
          <a:p>
            <a:r>
              <a:rPr lang="en-US" dirty="0"/>
              <a:t>Nouvelle </a:t>
            </a:r>
            <a:r>
              <a:rPr lang="en-US" dirty="0" err="1"/>
              <a:t>valeur</a:t>
            </a:r>
            <a:r>
              <a:rPr lang="en-US" dirty="0"/>
              <a:t> </a:t>
            </a:r>
            <a:r>
              <a:rPr lang="en-US" dirty="0" err="1"/>
              <a:t>vénale</a:t>
            </a:r>
            <a:r>
              <a:rPr lang="en-US" dirty="0"/>
              <a:t> “</a:t>
            </a:r>
            <a:r>
              <a:rPr lang="en-US" dirty="0" err="1"/>
              <a:t>verte</a:t>
            </a:r>
            <a:r>
              <a:rPr lang="en-US" dirty="0"/>
              <a:t>” (“green value”)</a:t>
            </a:r>
          </a:p>
          <a:p>
            <a:endParaRPr lang="en-US" dirty="0"/>
          </a:p>
          <a:p>
            <a:r>
              <a:rPr lang="en-US" b="1" i="1" dirty="0"/>
              <a:t>CONTRE:</a:t>
            </a:r>
          </a:p>
          <a:p>
            <a:r>
              <a:rPr lang="en-US" dirty="0" err="1"/>
              <a:t>Risque</a:t>
            </a:r>
            <a:r>
              <a:rPr lang="en-US" dirty="0"/>
              <a:t> du </a:t>
            </a:r>
            <a:r>
              <a:rPr lang="en-US" dirty="0" err="1"/>
              <a:t>poids</a:t>
            </a:r>
            <a:r>
              <a:rPr lang="en-US" dirty="0"/>
              <a:t> : la </a:t>
            </a:r>
            <a:r>
              <a:rPr lang="en-US" dirty="0" err="1"/>
              <a:t>peur</a:t>
            </a:r>
            <a:r>
              <a:rPr lang="en-US" dirty="0"/>
              <a:t> !</a:t>
            </a:r>
          </a:p>
          <a:p>
            <a:r>
              <a:rPr lang="en-US" dirty="0"/>
              <a:t>Opposition des habitants du dernier </a:t>
            </a:r>
            <a:r>
              <a:rPr lang="en-US" dirty="0" err="1"/>
              <a:t>étage</a:t>
            </a:r>
            <a:r>
              <a:rPr lang="en-US" dirty="0"/>
              <a:t> </a:t>
            </a:r>
          </a:p>
          <a:p>
            <a:r>
              <a:rPr lang="en-US" dirty="0" err="1"/>
              <a:t>Recours</a:t>
            </a:r>
            <a:r>
              <a:rPr lang="en-US" dirty="0"/>
              <a:t> possible des </a:t>
            </a:r>
            <a:r>
              <a:rPr lang="en-US" dirty="0" err="1"/>
              <a:t>voisins</a:t>
            </a:r>
            <a:r>
              <a:rPr lang="en-US" dirty="0"/>
              <a:t> </a:t>
            </a:r>
            <a:r>
              <a:rPr lang="en-US" dirty="0" err="1"/>
              <a:t>excipant</a:t>
            </a:r>
            <a:r>
              <a:rPr lang="en-US" dirty="0"/>
              <a:t> </a:t>
            </a:r>
            <a:r>
              <a:rPr lang="en-US" dirty="0" err="1"/>
              <a:t>d’une</a:t>
            </a:r>
            <a:r>
              <a:rPr lang="en-US" dirty="0"/>
              <a:t> </a:t>
            </a:r>
            <a:r>
              <a:rPr lang="en-US" dirty="0" err="1"/>
              <a:t>gène</a:t>
            </a:r>
            <a:r>
              <a:rPr lang="en-US" dirty="0"/>
              <a:t> de </a:t>
            </a:r>
            <a:r>
              <a:rPr lang="en-US" dirty="0" err="1"/>
              <a:t>vue</a:t>
            </a:r>
            <a:r>
              <a:rPr lang="en-US" dirty="0"/>
              <a:t>  </a:t>
            </a:r>
            <a:r>
              <a:rPr lang="en-US" dirty="0" err="1"/>
              <a:t>ou</a:t>
            </a:r>
            <a:r>
              <a:rPr lang="en-US" dirty="0"/>
              <a:t> de </a:t>
            </a:r>
            <a:r>
              <a:rPr lang="en-US" dirty="0" err="1"/>
              <a:t>baisse</a:t>
            </a:r>
            <a:r>
              <a:rPr lang="en-US" dirty="0"/>
              <a:t> </a:t>
            </a:r>
            <a:r>
              <a:rPr lang="en-US" dirty="0" err="1"/>
              <a:t>d’ensoleillement</a:t>
            </a:r>
            <a:r>
              <a:rPr lang="en-US" dirty="0"/>
              <a:t> </a:t>
            </a:r>
          </a:p>
          <a:p>
            <a:r>
              <a:rPr lang="en-US" dirty="0" err="1"/>
              <a:t>Recours</a:t>
            </a:r>
            <a:r>
              <a:rPr lang="en-US" dirty="0"/>
              <a:t> </a:t>
            </a:r>
            <a:r>
              <a:rPr lang="en-US" dirty="0" err="1"/>
              <a:t>contre</a:t>
            </a:r>
            <a:r>
              <a:rPr lang="en-US" dirty="0"/>
              <a:t> le </a:t>
            </a:r>
            <a:r>
              <a:rPr lang="en-US" dirty="0" err="1"/>
              <a:t>permis</a:t>
            </a:r>
            <a:r>
              <a:rPr lang="en-US" dirty="0"/>
              <a:t> de </a:t>
            </a:r>
            <a:r>
              <a:rPr lang="en-US" dirty="0" err="1"/>
              <a:t>construire</a:t>
            </a:r>
            <a:endParaRPr lang="en-US" dirty="0"/>
          </a:p>
          <a:p>
            <a:endParaRPr lang="en-US" dirty="0"/>
          </a:p>
        </p:txBody>
      </p:sp>
    </p:spTree>
    <p:extLst>
      <p:ext uri="{BB962C8B-B14F-4D97-AF65-F5344CB8AC3E}">
        <p14:creationId xmlns:p14="http://schemas.microsoft.com/office/powerpoint/2010/main" val="18517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86290"/>
            <a:ext cx="8989391" cy="6671710"/>
          </a:xfrm>
        </p:spPr>
        <p:txBody>
          <a:bodyPr>
            <a:normAutofit fontScale="70000" lnSpcReduction="20000"/>
          </a:bodyPr>
          <a:lstStyle/>
          <a:p>
            <a:r>
              <a:rPr lang="en-US" dirty="0" err="1"/>
              <a:t>Aujourd’hui</a:t>
            </a:r>
            <a:r>
              <a:rPr lang="en-US" dirty="0"/>
              <a:t>, </a:t>
            </a:r>
            <a:r>
              <a:rPr lang="en-US" dirty="0">
                <a:solidFill>
                  <a:srgbClr val="FF0000"/>
                </a:solidFill>
              </a:rPr>
              <a:t>la suppression de la </a:t>
            </a:r>
            <a:r>
              <a:rPr lang="en-US" dirty="0" err="1">
                <a:solidFill>
                  <a:srgbClr val="FF0000"/>
                </a:solidFill>
              </a:rPr>
              <a:t>règle</a:t>
            </a:r>
            <a:r>
              <a:rPr lang="en-US" dirty="0">
                <a:solidFill>
                  <a:srgbClr val="FF0000"/>
                </a:solidFill>
              </a:rPr>
              <a:t> de </a:t>
            </a:r>
            <a:r>
              <a:rPr lang="en-US" dirty="0" err="1">
                <a:solidFill>
                  <a:srgbClr val="FF0000"/>
                </a:solidFill>
              </a:rPr>
              <a:t>densité</a:t>
            </a:r>
            <a:r>
              <a:rPr lang="en-US" dirty="0">
                <a:solidFill>
                  <a:srgbClr val="FF0000"/>
                </a:solidFill>
              </a:rPr>
              <a:t> (COS), </a:t>
            </a:r>
            <a:r>
              <a:rPr lang="en-US" dirty="0" err="1"/>
              <a:t>introduite</a:t>
            </a:r>
            <a:r>
              <a:rPr lang="en-US" dirty="0"/>
              <a:t> par </a:t>
            </a:r>
            <a:r>
              <a:rPr lang="en-US" dirty="0" err="1"/>
              <a:t>l’ordonnance</a:t>
            </a:r>
            <a:r>
              <a:rPr lang="en-US" dirty="0"/>
              <a:t> « </a:t>
            </a:r>
            <a:r>
              <a:rPr lang="en-US" dirty="0" err="1"/>
              <a:t>Duflot</a:t>
            </a:r>
            <a:r>
              <a:rPr lang="en-US" dirty="0"/>
              <a:t> » en </a:t>
            </a:r>
            <a:r>
              <a:rPr lang="en-US" dirty="0" err="1"/>
              <a:t>octobre</a:t>
            </a:r>
            <a:r>
              <a:rPr lang="en-US" dirty="0"/>
              <a:t> 2013 et la </a:t>
            </a:r>
            <a:r>
              <a:rPr lang="en-US" dirty="0" err="1"/>
              <a:t>loi</a:t>
            </a:r>
            <a:r>
              <a:rPr lang="en-US" dirty="0"/>
              <a:t> ALUR en mars 2014, </a:t>
            </a:r>
            <a:r>
              <a:rPr lang="en-US" dirty="0" err="1"/>
              <a:t>offre</a:t>
            </a:r>
            <a:r>
              <a:rPr lang="en-US" dirty="0"/>
              <a:t> un </a:t>
            </a:r>
            <a:r>
              <a:rPr lang="en-US" dirty="0" err="1"/>
              <a:t>contexte</a:t>
            </a:r>
            <a:r>
              <a:rPr lang="en-US" dirty="0"/>
              <a:t> </a:t>
            </a:r>
            <a:r>
              <a:rPr lang="en-US" dirty="0" err="1"/>
              <a:t>législatif</a:t>
            </a:r>
            <a:r>
              <a:rPr lang="en-US" dirty="0"/>
              <a:t> favorable </a:t>
            </a:r>
            <a:r>
              <a:rPr lang="en-US" dirty="0" err="1"/>
              <a:t>à</a:t>
            </a:r>
            <a:r>
              <a:rPr lang="en-US" dirty="0"/>
              <a:t> un </a:t>
            </a:r>
            <a:r>
              <a:rPr lang="en-US" dirty="0" err="1"/>
              <a:t>renouveau</a:t>
            </a:r>
            <a:r>
              <a:rPr lang="en-US" dirty="0"/>
              <a:t> de </a:t>
            </a:r>
            <a:r>
              <a:rPr lang="en-US" dirty="0" err="1"/>
              <a:t>cette</a:t>
            </a:r>
            <a:r>
              <a:rPr lang="en-US" dirty="0"/>
              <a:t> </a:t>
            </a:r>
            <a:r>
              <a:rPr lang="en-US" dirty="0" err="1"/>
              <a:t>pratique</a:t>
            </a:r>
            <a:r>
              <a:rPr lang="en-US" dirty="0"/>
              <a:t>, qui </a:t>
            </a:r>
            <a:r>
              <a:rPr lang="en-US" dirty="0" err="1"/>
              <a:t>permet</a:t>
            </a:r>
            <a:r>
              <a:rPr lang="en-US" dirty="0"/>
              <a:t>, </a:t>
            </a:r>
            <a:r>
              <a:rPr lang="en-US" dirty="0" err="1"/>
              <a:t>notamment</a:t>
            </a:r>
            <a:r>
              <a:rPr lang="en-US" dirty="0"/>
              <a:t>, de </a:t>
            </a:r>
            <a:r>
              <a:rPr lang="en-US" dirty="0" err="1"/>
              <a:t>créer</a:t>
            </a:r>
            <a:r>
              <a:rPr lang="en-US" dirty="0"/>
              <a:t> des </a:t>
            </a:r>
            <a:r>
              <a:rPr lang="en-US" dirty="0" err="1"/>
              <a:t>logements</a:t>
            </a:r>
            <a:r>
              <a:rPr lang="en-US" dirty="0"/>
              <a:t> </a:t>
            </a:r>
            <a:r>
              <a:rPr lang="en-US" dirty="0" err="1"/>
              <a:t>neufs</a:t>
            </a:r>
            <a:r>
              <a:rPr lang="en-US" dirty="0"/>
              <a:t> sans augmenter la surface du sol </a:t>
            </a:r>
            <a:r>
              <a:rPr lang="en-US" dirty="0" err="1"/>
              <a:t>occupé</a:t>
            </a:r>
            <a:r>
              <a:rPr lang="en-US" dirty="0"/>
              <a:t> par des constructions. </a:t>
            </a:r>
          </a:p>
          <a:p>
            <a:r>
              <a:rPr lang="en-US" dirty="0" err="1"/>
              <a:t>Cela</a:t>
            </a:r>
            <a:r>
              <a:rPr lang="en-US" dirty="0"/>
              <a:t> </a:t>
            </a:r>
            <a:r>
              <a:rPr lang="en-US" dirty="0" err="1"/>
              <a:t>peut</a:t>
            </a:r>
            <a:r>
              <a:rPr lang="en-US" dirty="0"/>
              <a:t> </a:t>
            </a:r>
            <a:r>
              <a:rPr lang="en-US" dirty="0" err="1"/>
              <a:t>être</a:t>
            </a:r>
            <a:r>
              <a:rPr lang="en-US" dirty="0"/>
              <a:t> un </a:t>
            </a:r>
            <a:r>
              <a:rPr lang="en-US" dirty="0" err="1"/>
              <a:t>atout</a:t>
            </a:r>
            <a:r>
              <a:rPr lang="en-US" dirty="0"/>
              <a:t> </a:t>
            </a:r>
            <a:r>
              <a:rPr lang="en-US" dirty="0" err="1"/>
              <a:t>dans</a:t>
            </a:r>
            <a:r>
              <a:rPr lang="en-US" dirty="0"/>
              <a:t> un Paris, </a:t>
            </a:r>
            <a:r>
              <a:rPr lang="en-US" dirty="0" err="1"/>
              <a:t>densément</a:t>
            </a:r>
            <a:r>
              <a:rPr lang="en-US" dirty="0"/>
              <a:t> </a:t>
            </a:r>
            <a:r>
              <a:rPr lang="en-US" dirty="0" err="1"/>
              <a:t>bâti</a:t>
            </a:r>
            <a:r>
              <a:rPr lang="en-US" dirty="0"/>
              <a:t> </a:t>
            </a:r>
            <a:r>
              <a:rPr lang="en-US" dirty="0" err="1"/>
              <a:t>depuis</a:t>
            </a:r>
            <a:r>
              <a:rPr lang="en-US" dirty="0"/>
              <a:t> </a:t>
            </a:r>
            <a:r>
              <a:rPr lang="en-US" dirty="0" err="1"/>
              <a:t>longtemps</a:t>
            </a:r>
            <a:r>
              <a:rPr lang="en-US" dirty="0"/>
              <a:t>, </a:t>
            </a:r>
            <a:r>
              <a:rPr lang="en-US" dirty="0" err="1"/>
              <a:t>désireux</a:t>
            </a:r>
            <a:r>
              <a:rPr lang="en-US" dirty="0"/>
              <a:t> </a:t>
            </a:r>
            <a:r>
              <a:rPr lang="en-US" dirty="0" err="1"/>
              <a:t>d’augmenter</a:t>
            </a:r>
            <a:r>
              <a:rPr lang="en-US" dirty="0"/>
              <a:t> son </a:t>
            </a:r>
            <a:r>
              <a:rPr lang="en-US" dirty="0" err="1"/>
              <a:t>offre</a:t>
            </a:r>
            <a:r>
              <a:rPr lang="en-US" dirty="0"/>
              <a:t> en </a:t>
            </a:r>
            <a:r>
              <a:rPr lang="en-US" dirty="0" err="1"/>
              <a:t>logements</a:t>
            </a:r>
            <a:r>
              <a:rPr lang="en-US" dirty="0"/>
              <a:t> tout en </a:t>
            </a:r>
            <a:r>
              <a:rPr lang="en-US" dirty="0" err="1"/>
              <a:t>renforçant</a:t>
            </a:r>
            <a:r>
              <a:rPr lang="en-US" dirty="0"/>
              <a:t> la </a:t>
            </a:r>
            <a:r>
              <a:rPr lang="en-US" dirty="0" err="1"/>
              <a:t>présence</a:t>
            </a:r>
            <a:r>
              <a:rPr lang="en-US" dirty="0"/>
              <a:t> de la nature et en incitant </a:t>
            </a:r>
            <a:r>
              <a:rPr lang="en-US" dirty="0" err="1"/>
              <a:t>à</a:t>
            </a:r>
            <a:r>
              <a:rPr lang="en-US" dirty="0"/>
              <a:t> la </a:t>
            </a:r>
            <a:r>
              <a:rPr lang="en-US" dirty="0" err="1"/>
              <a:t>rénovation</a:t>
            </a:r>
            <a:r>
              <a:rPr lang="en-US" dirty="0"/>
              <a:t> de son </a:t>
            </a:r>
            <a:r>
              <a:rPr lang="en-US" dirty="0" err="1"/>
              <a:t>bâti</a:t>
            </a:r>
            <a:r>
              <a:rPr lang="en-US" dirty="0"/>
              <a:t> </a:t>
            </a:r>
            <a:r>
              <a:rPr lang="en-US" dirty="0" err="1"/>
              <a:t>ancien</a:t>
            </a:r>
            <a:r>
              <a:rPr lang="en-US" dirty="0"/>
              <a:t> pour le </a:t>
            </a:r>
            <a:r>
              <a:rPr lang="en-US" dirty="0" err="1"/>
              <a:t>rendre</a:t>
            </a:r>
            <a:r>
              <a:rPr lang="en-US" dirty="0"/>
              <a:t> </a:t>
            </a:r>
            <a:r>
              <a:rPr lang="en-US" dirty="0" err="1"/>
              <a:t>moins</a:t>
            </a:r>
            <a:r>
              <a:rPr lang="en-US" dirty="0"/>
              <a:t> </a:t>
            </a:r>
            <a:r>
              <a:rPr lang="en-US" dirty="0" err="1"/>
              <a:t>énergivore</a:t>
            </a:r>
            <a:r>
              <a:rPr lang="en-US" dirty="0"/>
              <a:t> et </a:t>
            </a:r>
            <a:r>
              <a:rPr lang="en-US" dirty="0" err="1"/>
              <a:t>moins</a:t>
            </a:r>
            <a:r>
              <a:rPr lang="en-US" dirty="0"/>
              <a:t> sensible aux </a:t>
            </a:r>
            <a:r>
              <a:rPr lang="en-US" dirty="0" err="1"/>
              <a:t>îlots</a:t>
            </a:r>
            <a:r>
              <a:rPr lang="en-US" dirty="0"/>
              <a:t> de </a:t>
            </a:r>
            <a:r>
              <a:rPr lang="en-US" dirty="0" err="1"/>
              <a:t>chaleur</a:t>
            </a:r>
            <a:r>
              <a:rPr lang="en-US" dirty="0"/>
              <a:t> </a:t>
            </a:r>
            <a:r>
              <a:rPr lang="en-US" dirty="0" err="1"/>
              <a:t>urbains</a:t>
            </a:r>
            <a:r>
              <a:rPr lang="en-US" dirty="0"/>
              <a:t>.</a:t>
            </a:r>
          </a:p>
          <a:p>
            <a:pPr marL="0" indent="0">
              <a:buNone/>
            </a:pPr>
            <a:r>
              <a:rPr lang="sk-SK" dirty="0"/>
              <a:t> </a:t>
            </a:r>
          </a:p>
          <a:p>
            <a:r>
              <a:rPr lang="sk-SK" dirty="0"/>
              <a:t>La modification du PLU de Paris, lancée en juillet 2014, s’inscrit dans ce nouveau contexte en proposant de renforcer la dynamique de création de logements. </a:t>
            </a:r>
          </a:p>
          <a:p>
            <a:r>
              <a:rPr lang="sk-SK" dirty="0"/>
              <a:t>La suppression des COS a ouvert des droits à construire complémentaires sur un nombre important de parcelles parisiennes où les règles de densité empêchaient jusque-là de réaliser la totalité des surfaces permises par les règles volumétriques du PLU.</a:t>
            </a:r>
          </a:p>
          <a:p>
            <a:pPr marL="0" indent="0">
              <a:buNone/>
            </a:pPr>
            <a:endParaRPr lang="sk-SK" dirty="0"/>
          </a:p>
          <a:p>
            <a:pPr marL="0" indent="0">
              <a:buNone/>
            </a:pPr>
            <a:r>
              <a:rPr lang="sk-SK" i="1" dirty="0"/>
              <a:t>(Rapport APUR)</a:t>
            </a:r>
            <a:endParaRPr lang="en-US" i="1" dirty="0"/>
          </a:p>
        </p:txBody>
      </p:sp>
    </p:spTree>
    <p:extLst>
      <p:ext uri="{BB962C8B-B14F-4D97-AF65-F5344CB8AC3E}">
        <p14:creationId xmlns:p14="http://schemas.microsoft.com/office/powerpoint/2010/main" val="1509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a:t>Le </a:t>
            </a:r>
            <a:r>
              <a:rPr lang="en-US" dirty="0" err="1"/>
              <a:t>marché</a:t>
            </a:r>
            <a:r>
              <a:rPr lang="en-US" dirty="0"/>
              <a:t> des </a:t>
            </a:r>
            <a:r>
              <a:rPr lang="en-US" dirty="0" err="1"/>
              <a:t>surélévations</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Concerne</a:t>
            </a:r>
            <a:r>
              <a:rPr lang="en-US" dirty="0"/>
              <a:t> surtout le </a:t>
            </a:r>
            <a:r>
              <a:rPr lang="en-US" b="1" dirty="0" err="1"/>
              <a:t>résidentiel</a:t>
            </a:r>
            <a:r>
              <a:rPr lang="en-US" b="1" dirty="0"/>
              <a:t> </a:t>
            </a:r>
            <a:r>
              <a:rPr lang="en-US" b="1" dirty="0" err="1"/>
              <a:t>en</a:t>
            </a:r>
            <a:r>
              <a:rPr lang="en-US" b="1" dirty="0"/>
              <a:t> mono </a:t>
            </a:r>
            <a:r>
              <a:rPr lang="en-US" b="1" dirty="0" err="1"/>
              <a:t>ou</a:t>
            </a:r>
            <a:r>
              <a:rPr lang="en-US" b="1" dirty="0"/>
              <a:t> </a:t>
            </a:r>
            <a:r>
              <a:rPr lang="en-US" b="1" dirty="0" err="1"/>
              <a:t>copropriété</a:t>
            </a:r>
            <a:endParaRPr lang="en-US" b="1" dirty="0"/>
          </a:p>
          <a:p>
            <a:endParaRPr lang="en-US" dirty="0"/>
          </a:p>
          <a:p>
            <a:r>
              <a:rPr lang="en-US" dirty="0"/>
              <a:t>Le </a:t>
            </a:r>
            <a:r>
              <a:rPr lang="en-US" b="1" dirty="0" err="1"/>
              <a:t>tertiaire</a:t>
            </a:r>
            <a:r>
              <a:rPr lang="en-US" b="1" dirty="0"/>
              <a:t> </a:t>
            </a:r>
            <a:r>
              <a:rPr lang="en-US" dirty="0" err="1"/>
              <a:t>est</a:t>
            </a:r>
            <a:r>
              <a:rPr lang="en-US" dirty="0"/>
              <a:t> </a:t>
            </a:r>
            <a:r>
              <a:rPr lang="en-US" dirty="0" err="1"/>
              <a:t>moins</a:t>
            </a:r>
            <a:r>
              <a:rPr lang="en-US" dirty="0"/>
              <a:t> </a:t>
            </a:r>
            <a:r>
              <a:rPr lang="en-US" dirty="0" err="1"/>
              <a:t>interessé</a:t>
            </a:r>
            <a:r>
              <a:rPr lang="en-US" dirty="0"/>
              <a:t> en raison de </a:t>
            </a:r>
            <a:r>
              <a:rPr lang="en-US" dirty="0" err="1"/>
              <a:t>l’offre</a:t>
            </a:r>
            <a:r>
              <a:rPr lang="en-US" dirty="0"/>
              <a:t> </a:t>
            </a:r>
            <a:r>
              <a:rPr lang="en-US" dirty="0" err="1"/>
              <a:t>surabondante</a:t>
            </a:r>
            <a:r>
              <a:rPr lang="en-US" dirty="0"/>
              <a:t> de </a:t>
            </a:r>
            <a:r>
              <a:rPr lang="en-US" dirty="0" err="1"/>
              <a:t>bureaux</a:t>
            </a:r>
            <a:endParaRPr lang="en-US" dirty="0"/>
          </a:p>
          <a:p>
            <a:endParaRPr lang="en-US" dirty="0"/>
          </a:p>
          <a:p>
            <a:r>
              <a:rPr lang="en-US" dirty="0">
                <a:solidFill>
                  <a:srgbClr val="FF0000"/>
                </a:solidFill>
              </a:rPr>
              <a:t>Les </a:t>
            </a:r>
            <a:r>
              <a:rPr lang="en-US" dirty="0" err="1">
                <a:solidFill>
                  <a:srgbClr val="FF0000"/>
                </a:solidFill>
              </a:rPr>
              <a:t>bailleurs</a:t>
            </a:r>
            <a:r>
              <a:rPr lang="en-US" dirty="0">
                <a:solidFill>
                  <a:srgbClr val="FF0000"/>
                </a:solidFill>
              </a:rPr>
              <a:t> </a:t>
            </a:r>
            <a:r>
              <a:rPr lang="en-US" dirty="0" err="1">
                <a:solidFill>
                  <a:srgbClr val="FF0000"/>
                </a:solidFill>
              </a:rPr>
              <a:t>sociaux</a:t>
            </a:r>
            <a:r>
              <a:rPr lang="en-US" dirty="0">
                <a:solidFill>
                  <a:srgbClr val="FF0000"/>
                </a:solidFill>
              </a:rPr>
              <a:t> </a:t>
            </a:r>
            <a:r>
              <a:rPr lang="en-US" dirty="0" err="1">
                <a:solidFill>
                  <a:srgbClr val="FF0000"/>
                </a:solidFill>
              </a:rPr>
              <a:t>sont</a:t>
            </a:r>
            <a:r>
              <a:rPr lang="en-US" dirty="0">
                <a:solidFill>
                  <a:srgbClr val="FF0000"/>
                </a:solidFill>
              </a:rPr>
              <a:t> </a:t>
            </a:r>
            <a:r>
              <a:rPr lang="en-US" dirty="0" err="1">
                <a:solidFill>
                  <a:srgbClr val="FF0000"/>
                </a:solidFill>
              </a:rPr>
              <a:t>interessés</a:t>
            </a:r>
            <a:r>
              <a:rPr lang="en-US" dirty="0">
                <a:solidFill>
                  <a:srgbClr val="FF0000"/>
                </a:solidFill>
              </a:rPr>
              <a:t> en raison de la </a:t>
            </a:r>
            <a:r>
              <a:rPr lang="en-US" dirty="0" err="1">
                <a:solidFill>
                  <a:srgbClr val="FF0000"/>
                </a:solidFill>
              </a:rPr>
              <a:t>pénurie</a:t>
            </a:r>
            <a:r>
              <a:rPr lang="en-US" dirty="0">
                <a:solidFill>
                  <a:srgbClr val="FF0000"/>
                </a:solidFill>
              </a:rPr>
              <a:t> du </a:t>
            </a:r>
            <a:r>
              <a:rPr lang="en-US" dirty="0" err="1">
                <a:solidFill>
                  <a:srgbClr val="FF0000"/>
                </a:solidFill>
              </a:rPr>
              <a:t>foncier</a:t>
            </a:r>
            <a:r>
              <a:rPr lang="en-US" dirty="0">
                <a:solidFill>
                  <a:srgbClr val="FF0000"/>
                </a:solidFill>
              </a:rPr>
              <a:t> </a:t>
            </a:r>
            <a:r>
              <a:rPr lang="en-US" dirty="0" err="1">
                <a:solidFill>
                  <a:srgbClr val="FF0000"/>
                </a:solidFill>
              </a:rPr>
              <a:t>dans</a:t>
            </a:r>
            <a:r>
              <a:rPr lang="en-US" dirty="0">
                <a:solidFill>
                  <a:srgbClr val="FF0000"/>
                </a:solidFill>
              </a:rPr>
              <a:t> les </a:t>
            </a:r>
            <a:r>
              <a:rPr lang="en-US" dirty="0" err="1">
                <a:solidFill>
                  <a:srgbClr val="FF0000"/>
                </a:solidFill>
              </a:rPr>
              <a:t>villes</a:t>
            </a:r>
            <a:endParaRPr lang="en-US" dirty="0">
              <a:solidFill>
                <a:srgbClr val="FF0000"/>
              </a:solidFill>
            </a:endParaRPr>
          </a:p>
          <a:p>
            <a:endParaRPr lang="en-US" dirty="0"/>
          </a:p>
          <a:p>
            <a:pPr marL="0" indent="0">
              <a:buNone/>
            </a:pPr>
            <a:endParaRPr lang="en-US" dirty="0">
              <a:solidFill>
                <a:srgbClr val="FF0000"/>
              </a:solidFill>
            </a:endParaRPr>
          </a:p>
          <a:p>
            <a:endParaRPr lang="en-US" dirty="0"/>
          </a:p>
          <a:p>
            <a:r>
              <a:rPr lang="en-US" dirty="0" err="1"/>
              <a:t>D’autres</a:t>
            </a:r>
            <a:r>
              <a:rPr lang="en-US" dirty="0"/>
              <a:t> </a:t>
            </a:r>
            <a:r>
              <a:rPr lang="en-US" b="1" dirty="0" err="1"/>
              <a:t>marchés</a:t>
            </a:r>
            <a:r>
              <a:rPr lang="en-US" b="1" dirty="0"/>
              <a:t> “de niche” </a:t>
            </a:r>
            <a:r>
              <a:rPr lang="en-US" dirty="0"/>
              <a:t>existent pour les </a:t>
            </a:r>
            <a:r>
              <a:rPr lang="en-US" dirty="0" err="1"/>
              <a:t>agrandissements</a:t>
            </a:r>
            <a:r>
              <a:rPr lang="en-US" dirty="0"/>
              <a:t> (</a:t>
            </a:r>
            <a:r>
              <a:rPr lang="en-US" dirty="0" err="1"/>
              <a:t>cliniques</a:t>
            </a:r>
            <a:r>
              <a:rPr lang="en-US" dirty="0"/>
              <a:t>, hotels, </a:t>
            </a:r>
            <a:r>
              <a:rPr lang="en-US" dirty="0" err="1"/>
              <a:t>locaux</a:t>
            </a:r>
            <a:r>
              <a:rPr lang="en-US" dirty="0"/>
              <a:t> techniques …)</a:t>
            </a:r>
          </a:p>
          <a:p>
            <a:endParaRPr lang="en-US" dirty="0"/>
          </a:p>
          <a:p>
            <a:r>
              <a:rPr lang="en-US" dirty="0" err="1"/>
              <a:t>Spécificité</a:t>
            </a:r>
            <a:r>
              <a:rPr lang="en-US" dirty="0"/>
              <a:t> des </a:t>
            </a:r>
            <a:r>
              <a:rPr lang="en-US" b="1" dirty="0"/>
              <a:t>hotels</a:t>
            </a:r>
            <a:r>
              <a:rPr lang="en-US" dirty="0"/>
              <a:t> </a:t>
            </a:r>
            <a:r>
              <a:rPr lang="en-US" dirty="0" err="1"/>
              <a:t>interessés</a:t>
            </a:r>
            <a:r>
              <a:rPr lang="en-US" dirty="0"/>
              <a:t> en raison de la </a:t>
            </a:r>
            <a:r>
              <a:rPr lang="en-US" dirty="0" err="1"/>
              <a:t>pénurie</a:t>
            </a:r>
            <a:r>
              <a:rPr lang="en-US" dirty="0"/>
              <a:t> de </a:t>
            </a:r>
            <a:r>
              <a:rPr lang="en-US" dirty="0" err="1"/>
              <a:t>chambres</a:t>
            </a:r>
            <a:r>
              <a:rPr lang="en-US" dirty="0"/>
              <a:t> : Difficile </a:t>
            </a:r>
            <a:r>
              <a:rPr lang="en-US" dirty="0" err="1"/>
              <a:t>d’éxécution</a:t>
            </a:r>
            <a:r>
              <a:rPr lang="en-US" dirty="0"/>
              <a:t> en raison de la </a:t>
            </a:r>
            <a:r>
              <a:rPr lang="en-US" dirty="0" err="1"/>
              <a:t>spécificité</a:t>
            </a:r>
            <a:r>
              <a:rPr lang="en-US" dirty="0"/>
              <a:t> du régime des </a:t>
            </a:r>
            <a:r>
              <a:rPr lang="en-US" dirty="0" err="1"/>
              <a:t>baux</a:t>
            </a:r>
            <a:r>
              <a:rPr lang="en-US" dirty="0"/>
              <a:t> </a:t>
            </a:r>
            <a:r>
              <a:rPr lang="en-US" dirty="0" err="1"/>
              <a:t>commerciaux</a:t>
            </a:r>
            <a:r>
              <a:rPr lang="en-US" dirty="0"/>
              <a:t> hoteliers et de la </a:t>
            </a:r>
            <a:r>
              <a:rPr lang="en-US" dirty="0" err="1"/>
              <a:t>répartition</a:t>
            </a:r>
            <a:r>
              <a:rPr lang="en-US" dirty="0"/>
              <a:t> entre </a:t>
            </a:r>
            <a:r>
              <a:rPr lang="en-US" dirty="0" err="1"/>
              <a:t>locataire</a:t>
            </a:r>
            <a:r>
              <a:rPr lang="en-US" dirty="0"/>
              <a:t> et </a:t>
            </a:r>
            <a:r>
              <a:rPr lang="en-US" dirty="0" err="1"/>
              <a:t>propriétaire</a:t>
            </a:r>
            <a:endParaRPr lang="en-US" dirty="0"/>
          </a:p>
        </p:txBody>
      </p:sp>
    </p:spTree>
    <p:extLst>
      <p:ext uri="{BB962C8B-B14F-4D97-AF65-F5344CB8AC3E}">
        <p14:creationId xmlns:p14="http://schemas.microsoft.com/office/powerpoint/2010/main" val="360647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a:t>Un ENJEU EUROPEEN</a:t>
            </a:r>
          </a:p>
        </p:txBody>
      </p:sp>
      <p:sp>
        <p:nvSpPr>
          <p:cNvPr id="3" name="Content Placeholder 2"/>
          <p:cNvSpPr>
            <a:spLocks noGrp="1"/>
          </p:cNvSpPr>
          <p:nvPr>
            <p:ph idx="1"/>
          </p:nvPr>
        </p:nvSpPr>
        <p:spPr/>
        <p:txBody>
          <a:bodyPr>
            <a:normAutofit lnSpcReduction="10000"/>
          </a:bodyPr>
          <a:lstStyle/>
          <a:p>
            <a:pPr marL="0" indent="0">
              <a:buNone/>
            </a:pPr>
            <a:r>
              <a:rPr lang="en-US" dirty="0"/>
              <a:t>BRUXELLES encourage les </a:t>
            </a:r>
            <a:r>
              <a:rPr lang="en-US" dirty="0" err="1"/>
              <a:t>surélévations</a:t>
            </a:r>
            <a:r>
              <a:rPr lang="en-US" dirty="0"/>
              <a:t> en </a:t>
            </a:r>
            <a:r>
              <a:rPr lang="en-US" dirty="0" err="1"/>
              <a:t>disposant</a:t>
            </a:r>
            <a:r>
              <a:rPr lang="en-US" dirty="0"/>
              <a:t> d’un </a:t>
            </a:r>
            <a:r>
              <a:rPr lang="en-US" dirty="0" err="1"/>
              <a:t>programme</a:t>
            </a:r>
            <a:r>
              <a:rPr lang="en-US" dirty="0"/>
              <a:t> </a:t>
            </a:r>
            <a:r>
              <a:rPr lang="en-US" dirty="0" err="1"/>
              <a:t>inséré</a:t>
            </a:r>
            <a:r>
              <a:rPr lang="en-US" dirty="0"/>
              <a:t> </a:t>
            </a:r>
            <a:r>
              <a:rPr lang="en-US" dirty="0" err="1"/>
              <a:t>dans</a:t>
            </a:r>
            <a:r>
              <a:rPr lang="en-US" dirty="0"/>
              <a:t> “HORIZON 2020 – ABRACADABRA”</a:t>
            </a:r>
          </a:p>
          <a:p>
            <a:pPr marL="0" indent="0">
              <a:buNone/>
            </a:pPr>
            <a:r>
              <a:rPr lang="en-US" dirty="0"/>
              <a:t>           </a:t>
            </a:r>
            <a:r>
              <a:rPr lang="en-US" i="1" dirty="0"/>
              <a:t> </a:t>
            </a:r>
            <a:r>
              <a:rPr lang="en-US" i="1" dirty="0">
                <a:hlinkClick r:id="rId2"/>
              </a:rPr>
              <a:t>http://www.abracadabra-project.eu</a:t>
            </a:r>
            <a:endParaRPr lang="en-US" i="1" dirty="0"/>
          </a:p>
          <a:p>
            <a:pPr marL="0" indent="0">
              <a:buNone/>
            </a:pPr>
            <a:endParaRPr lang="en-US" dirty="0"/>
          </a:p>
          <a:p>
            <a:pPr marL="0" indent="0">
              <a:buNone/>
            </a:pPr>
            <a:r>
              <a:rPr lang="en-US" dirty="0" err="1"/>
              <a:t>ce</a:t>
            </a:r>
            <a:r>
              <a:rPr lang="en-US" dirty="0"/>
              <a:t> </a:t>
            </a:r>
            <a:r>
              <a:rPr lang="en-US" dirty="0" err="1"/>
              <a:t>programme</a:t>
            </a:r>
            <a:r>
              <a:rPr lang="en-US" dirty="0"/>
              <a:t> vise </a:t>
            </a:r>
            <a:r>
              <a:rPr lang="en-US" dirty="0" err="1"/>
              <a:t>notamment</a:t>
            </a:r>
            <a:r>
              <a:rPr lang="en-US" dirty="0"/>
              <a:t> au </a:t>
            </a:r>
            <a:r>
              <a:rPr lang="en-US" dirty="0" err="1"/>
              <a:t>financement</a:t>
            </a:r>
            <a:r>
              <a:rPr lang="en-US" dirty="0"/>
              <a:t> de la </a:t>
            </a:r>
            <a:r>
              <a:rPr lang="en-US" dirty="0" err="1"/>
              <a:t>rénovation</a:t>
            </a:r>
            <a:r>
              <a:rPr lang="en-US" dirty="0"/>
              <a:t>  </a:t>
            </a:r>
            <a:r>
              <a:rPr lang="en-US" dirty="0" err="1"/>
              <a:t>énergétique</a:t>
            </a:r>
            <a:r>
              <a:rPr lang="en-US" dirty="0"/>
              <a:t> des </a:t>
            </a:r>
            <a:r>
              <a:rPr lang="en-US" dirty="0" err="1"/>
              <a:t>batiments</a:t>
            </a:r>
            <a:r>
              <a:rPr lang="en-US" dirty="0"/>
              <a:t> par le </a:t>
            </a:r>
            <a:r>
              <a:rPr lang="en-US" dirty="0" err="1"/>
              <a:t>produit</a:t>
            </a:r>
            <a:r>
              <a:rPr lang="en-US" dirty="0"/>
              <a:t> de la </a:t>
            </a:r>
            <a:r>
              <a:rPr lang="en-US" dirty="0" err="1"/>
              <a:t>vente</a:t>
            </a:r>
            <a:r>
              <a:rPr lang="en-US" dirty="0"/>
              <a:t> du </a:t>
            </a:r>
            <a:r>
              <a:rPr lang="en-US" dirty="0" err="1"/>
              <a:t>toit</a:t>
            </a:r>
            <a:r>
              <a:rPr lang="en-US" dirty="0"/>
              <a:t> et </a:t>
            </a:r>
            <a:r>
              <a:rPr lang="en-US" dirty="0" err="1"/>
              <a:t>l’encouragement</a:t>
            </a:r>
            <a:r>
              <a:rPr lang="en-US" dirty="0"/>
              <a:t> par les </a:t>
            </a:r>
            <a:r>
              <a:rPr lang="en-US" dirty="0" err="1"/>
              <a:t>banques</a:t>
            </a:r>
            <a:r>
              <a:rPr lang="en-US" dirty="0"/>
              <a:t>…</a:t>
            </a:r>
          </a:p>
          <a:p>
            <a:endParaRPr lang="en-US" dirty="0"/>
          </a:p>
        </p:txBody>
      </p:sp>
    </p:spTree>
    <p:extLst>
      <p:ext uri="{BB962C8B-B14F-4D97-AF65-F5344CB8AC3E}">
        <p14:creationId xmlns:p14="http://schemas.microsoft.com/office/powerpoint/2010/main" val="2112720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126EA-B17E-3741-945A-51D0342CD87C}"/>
              </a:ext>
            </a:extLst>
          </p:cNvPr>
          <p:cNvSpPr>
            <a:spLocks noGrp="1"/>
          </p:cNvSpPr>
          <p:nvPr>
            <p:ph type="title"/>
          </p:nvPr>
        </p:nvSpPr>
        <p:spPr>
          <a:xfrm>
            <a:off x="5893855" y="640081"/>
            <a:ext cx="2770084" cy="3793488"/>
          </a:xfrm>
          <a:noFill/>
        </p:spPr>
        <p:txBody>
          <a:bodyPr vert="horz" lIns="91440" tIns="45720" rIns="91440" bIns="45720" rtlCol="0" anchor="b">
            <a:normAutofit/>
          </a:bodyPr>
          <a:lstStyle/>
          <a:p>
            <a:pPr algn="l" defTabSz="914400">
              <a:lnSpc>
                <a:spcPct val="90000"/>
              </a:lnSpc>
            </a:pPr>
            <a:r>
              <a:rPr lang="en-US" sz="2800" dirty="0"/>
              <a:t>LA COPROPRIETE “LE MERLI”</a:t>
            </a:r>
            <a:br>
              <a:rPr lang="en-US" sz="2800" dirty="0"/>
            </a:br>
            <a:r>
              <a:rPr lang="en-US" sz="2800" dirty="0"/>
              <a:t>92000 BOULOGNE</a:t>
            </a:r>
          </a:p>
        </p:txBody>
      </p:sp>
      <p:sp>
        <p:nvSpPr>
          <p:cNvPr id="10" name="Rectangle 9">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7455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481" y="640091"/>
            <a:ext cx="469959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49DADB27-B8FF-9F40-81C8-57ED257A40A7}"/>
              </a:ext>
            </a:extLst>
          </p:cNvPr>
          <p:cNvPicPr>
            <a:picLocks noGrp="1" noChangeAspect="1"/>
          </p:cNvPicPr>
          <p:nvPr>
            <p:ph idx="1"/>
          </p:nvPr>
        </p:nvPicPr>
        <p:blipFill rotWithShape="1">
          <a:blip r:embed="rId3"/>
          <a:srcRect l="10163" r="777" b="-1"/>
          <a:stretch/>
        </p:blipFill>
        <p:spPr>
          <a:xfrm>
            <a:off x="611855" y="804672"/>
            <a:ext cx="4450842" cy="5248656"/>
          </a:xfrm>
          <a:prstGeom prst="rect">
            <a:avLst/>
          </a:prstGeom>
          <a:effectLst/>
        </p:spPr>
      </p:pic>
    </p:spTree>
    <p:extLst>
      <p:ext uri="{BB962C8B-B14F-4D97-AF65-F5344CB8AC3E}">
        <p14:creationId xmlns:p14="http://schemas.microsoft.com/office/powerpoint/2010/main" val="1975649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UN EXEMPLE TYPIQUE EN RESIDENTIEL</a:t>
            </a:r>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fr-FR" dirty="0"/>
              <a:t>L’immeuble </a:t>
            </a:r>
            <a:r>
              <a:rPr lang="fr-FR" dirty="0" err="1"/>
              <a:t>Merli</a:t>
            </a:r>
            <a:r>
              <a:rPr lang="fr-FR" dirty="0"/>
              <a:t> à BOULOGNE BILLANCOURT fait 125 lots principaux.</a:t>
            </a:r>
          </a:p>
          <a:p>
            <a:r>
              <a:rPr lang="fr-FR" dirty="0"/>
              <a:t>Sa surface chauffée est de 4075 m².</a:t>
            </a:r>
          </a:p>
          <a:p>
            <a:r>
              <a:rPr lang="fr-FR" dirty="0"/>
              <a:t>Sa construction date de 1977, mais la mise en copropriété n’a été faite qu’en 2004.</a:t>
            </a:r>
          </a:p>
          <a:p>
            <a:r>
              <a:rPr lang="fr-FR" dirty="0"/>
              <a:t>Depuis la mise en copropriété, seuls des travaux d’étanchéité en terrasses des derniers niveaux</a:t>
            </a:r>
          </a:p>
          <a:p>
            <a:r>
              <a:rPr lang="fr-FR" dirty="0"/>
              <a:t>et en couverture des parkings ont été réalisés.</a:t>
            </a:r>
          </a:p>
          <a:p>
            <a:r>
              <a:rPr lang="fr-FR" dirty="0"/>
              <a:t>Aucun autre entretien n’ayant été entrepris, le constat est donc lourd.</a:t>
            </a:r>
          </a:p>
          <a:p>
            <a:r>
              <a:rPr lang="fr-FR" dirty="0"/>
              <a:t>Sont à refaire : la chaufferie, l’isolation des planchers bas, l’étanchéité,</a:t>
            </a:r>
          </a:p>
          <a:p>
            <a:r>
              <a:rPr lang="fr-FR" dirty="0"/>
              <a:t>l’isolation des planchers hauts auxquels sont venus s’ajouter les domaines liés aux</a:t>
            </a:r>
          </a:p>
          <a:p>
            <a:r>
              <a:rPr lang="fr-FR" dirty="0"/>
              <a:t>performances énergétiques du bâtiment : les ventilations, le désenfumage, les fenêtres et</a:t>
            </a:r>
          </a:p>
          <a:p>
            <a:r>
              <a:rPr lang="fr-FR" dirty="0"/>
              <a:t>l’isolation extérieure.</a:t>
            </a:r>
          </a:p>
          <a:p>
            <a:r>
              <a:rPr lang="fr-FR" dirty="0"/>
              <a:t>Energétiquement la performance actuelle totale de l’immeuble est de 309 </a:t>
            </a:r>
            <a:r>
              <a:rPr lang="fr-FR" dirty="0" err="1"/>
              <a:t>kwh</a:t>
            </a:r>
            <a:r>
              <a:rPr lang="fr-FR" dirty="0"/>
              <a:t>/m²/an.</a:t>
            </a:r>
          </a:p>
          <a:p>
            <a:r>
              <a:rPr lang="fr-FR" dirty="0"/>
              <a:t>Elle pourrait être amenée à 91.</a:t>
            </a:r>
          </a:p>
          <a:p>
            <a:r>
              <a:rPr lang="fr-FR" dirty="0"/>
              <a:t>L’ensemble de ses besoins se chiffrant à 1.4 millions d’euro.</a:t>
            </a:r>
          </a:p>
          <a:p>
            <a:r>
              <a:rPr lang="fr-FR" dirty="0"/>
              <a:t>Rapporté en moyenne à chaque logement, le coût serait de 12 000 € par copropriétaire.</a:t>
            </a:r>
            <a:endParaRPr lang="en-US" dirty="0"/>
          </a:p>
        </p:txBody>
      </p:sp>
    </p:spTree>
    <p:extLst>
      <p:ext uri="{BB962C8B-B14F-4D97-AF65-F5344CB8AC3E}">
        <p14:creationId xmlns:p14="http://schemas.microsoft.com/office/powerpoint/2010/main" val="9000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6522"/>
            <a:ext cx="8229600" cy="5739641"/>
          </a:xfrm>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20000"/>
          </a:bodyPr>
          <a:lstStyle/>
          <a:p>
            <a:pPr marL="0" indent="0">
              <a:buNone/>
            </a:pPr>
            <a:r>
              <a:rPr lang="fr-FR" b="1" u="sng" dirty="0"/>
              <a:t>Les solutions de financement</a:t>
            </a:r>
            <a:r>
              <a:rPr lang="fr-FR" b="1" dirty="0"/>
              <a:t>:</a:t>
            </a:r>
            <a:endParaRPr lang="fr-FR" dirty="0"/>
          </a:p>
          <a:p>
            <a:r>
              <a:rPr lang="fr-FR" dirty="0"/>
              <a:t>L’immeuble possède une surface de terrasse disponible sur laquelle peuvent être construits des logements supplémentaires.</a:t>
            </a:r>
          </a:p>
          <a:p>
            <a:r>
              <a:rPr lang="fr-FR" dirty="0"/>
              <a:t>Ce sont en l’occurrence 3 logements sur une surface totale de </a:t>
            </a:r>
            <a:r>
              <a:rPr lang="en-US" dirty="0"/>
              <a:t>200 m².</a:t>
            </a:r>
          </a:p>
          <a:p>
            <a:r>
              <a:rPr lang="fr-FR" dirty="0"/>
              <a:t>La vente de ces logements BBC au prix de 8 000 € du m² peut rapporter à l’immeuble 1,6 millions d’euros</a:t>
            </a:r>
          </a:p>
          <a:p>
            <a:r>
              <a:rPr lang="fr-FR" dirty="0"/>
              <a:t>Le coût </a:t>
            </a:r>
            <a:r>
              <a:rPr lang="fr-FR" dirty="0">
                <a:solidFill>
                  <a:srgbClr val="FF0000"/>
                </a:solidFill>
              </a:rPr>
              <a:t>global</a:t>
            </a:r>
            <a:r>
              <a:rPr lang="fr-FR" dirty="0"/>
              <a:t> de construction de ces logements étant de 3000 € du m², on voit que l’immeuble pourrait faire une opération équilibrée:</a:t>
            </a:r>
          </a:p>
          <a:p>
            <a:r>
              <a:rPr lang="fr-FR" dirty="0"/>
              <a:t>Prix de vente (1,6 M€) = Prix de rénovation (600 000 €)= 1 000 000 €</a:t>
            </a:r>
          </a:p>
          <a:p>
            <a:endParaRPr lang="fr-FR" dirty="0"/>
          </a:p>
          <a:p>
            <a:endParaRPr lang="en-US" dirty="0"/>
          </a:p>
        </p:txBody>
      </p:sp>
    </p:spTree>
    <p:extLst>
      <p:ext uri="{BB962C8B-B14F-4D97-AF65-F5344CB8AC3E}">
        <p14:creationId xmlns:p14="http://schemas.microsoft.com/office/powerpoint/2010/main" val="296836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D1F495-9893-5A47-9800-EC8810EAC8E1}"/>
              </a:ext>
            </a:extLst>
          </p:cNvPr>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fr-FR" dirty="0"/>
              <a:t>LE PRIX DU TOIT ?</a:t>
            </a:r>
          </a:p>
        </p:txBody>
      </p:sp>
      <p:sp>
        <p:nvSpPr>
          <p:cNvPr id="3" name="Espace réservé du contenu 2">
            <a:extLst>
              <a:ext uri="{FF2B5EF4-FFF2-40B4-BE49-F238E27FC236}">
                <a16:creationId xmlns:a16="http://schemas.microsoft.com/office/drawing/2014/main" id="{1A4759F4-4AD6-944F-800A-FB65EBC3A993}"/>
              </a:ext>
            </a:extLst>
          </p:cNvPr>
          <p:cNvSpPr>
            <a:spLocks noGrp="1"/>
          </p:cNvSpPr>
          <p:nvPr>
            <p:ph idx="1"/>
          </p:nvPr>
        </p:nvSpPr>
        <p:spPr/>
        <p:txBody>
          <a:bodyPr/>
          <a:lstStyle/>
          <a:p>
            <a:r>
              <a:rPr lang="fr-FR" dirty="0"/>
              <a:t>Faire le « bilan promoteur à l’envers »</a:t>
            </a:r>
          </a:p>
          <a:p>
            <a:endParaRPr lang="fr-FR" dirty="0"/>
          </a:p>
          <a:p>
            <a:r>
              <a:rPr lang="fr-FR" dirty="0"/>
              <a:t>Prix de vente des nouveaux lots – couts de constructions </a:t>
            </a:r>
            <a:r>
              <a:rPr lang="fr-FR" dirty="0">
                <a:solidFill>
                  <a:srgbClr val="FF0000"/>
                </a:solidFill>
              </a:rPr>
              <a:t>globaux</a:t>
            </a:r>
          </a:p>
        </p:txBody>
      </p:sp>
    </p:spTree>
    <p:extLst>
      <p:ext uri="{BB962C8B-B14F-4D97-AF65-F5344CB8AC3E}">
        <p14:creationId xmlns:p14="http://schemas.microsoft.com/office/powerpoint/2010/main" val="3690295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1130"/>
            <a:ext cx="8229600" cy="6416261"/>
          </a:xfrm>
        </p:spPr>
        <p:txBody>
          <a:bodyPr>
            <a:normAutofit fontScale="55000" lnSpcReduction="20000"/>
          </a:bodyPr>
          <a:lstStyle/>
          <a:p>
            <a:r>
              <a:rPr lang="fr-FR" b="1" dirty="0"/>
              <a:t>Les étapes du projet EN COPROPRIETE</a:t>
            </a:r>
            <a:endParaRPr lang="fr-FR" dirty="0"/>
          </a:p>
          <a:p>
            <a:r>
              <a:rPr lang="fr-FR" dirty="0"/>
              <a:t>Un tel projet est une longue route d’information, </a:t>
            </a:r>
            <a:r>
              <a:rPr lang="fr-FR" dirty="0">
                <a:solidFill>
                  <a:srgbClr val="FF0000"/>
                </a:solidFill>
              </a:rPr>
              <a:t>de communication </a:t>
            </a:r>
            <a:r>
              <a:rPr lang="fr-FR" dirty="0"/>
              <a:t>et de négociation avec les copropriétaires où toutes les étapes décisives seront validées lors d’AG ordinaires ou extraordinaires.</a:t>
            </a:r>
          </a:p>
          <a:p>
            <a:pPr marL="0" indent="0">
              <a:buNone/>
            </a:pPr>
            <a:endParaRPr lang="fr-FR" dirty="0"/>
          </a:p>
          <a:p>
            <a:r>
              <a:rPr lang="fr-FR" dirty="0"/>
              <a:t>Dans un premier temps, l’immeuble ou la copropriété doit s’assurer de :</a:t>
            </a:r>
          </a:p>
          <a:p>
            <a:endParaRPr lang="en-US" dirty="0"/>
          </a:p>
          <a:p>
            <a:r>
              <a:rPr lang="fr-FR" b="1" dirty="0">
                <a:solidFill>
                  <a:srgbClr val="FF0000"/>
                </a:solidFill>
              </a:rPr>
              <a:t>1. La faisabilité administrative et juridique </a:t>
            </a:r>
            <a:r>
              <a:rPr lang="fr-FR" dirty="0"/>
              <a:t>(Gabarit, Plan Local d’urbanisme, servitudes, jours et vues du voisin)</a:t>
            </a:r>
          </a:p>
          <a:p>
            <a:endParaRPr lang="en-US" dirty="0"/>
          </a:p>
          <a:p>
            <a:r>
              <a:rPr lang="fr-FR" b="1" dirty="0">
                <a:solidFill>
                  <a:srgbClr val="FF0000"/>
                </a:solidFill>
              </a:rPr>
              <a:t>2. La faisabilité technique</a:t>
            </a:r>
            <a:r>
              <a:rPr lang="fr-FR" dirty="0"/>
              <a:t>: nature du sol et quelles constructions ?</a:t>
            </a:r>
          </a:p>
          <a:p>
            <a:endParaRPr lang="en-US" dirty="0"/>
          </a:p>
          <a:p>
            <a:r>
              <a:rPr lang="fr-FR" b="1" dirty="0">
                <a:solidFill>
                  <a:srgbClr val="FF0000"/>
                </a:solidFill>
              </a:rPr>
              <a:t>3. La faisabilité financière </a:t>
            </a:r>
            <a:r>
              <a:rPr lang="fr-FR" dirty="0"/>
              <a:t>: respect ou non de l’équilibre </a:t>
            </a:r>
            <a:r>
              <a:rPr lang="fr-FR" dirty="0" err="1"/>
              <a:t>financier.Recours</a:t>
            </a:r>
            <a:r>
              <a:rPr lang="fr-FR" dirty="0"/>
              <a:t> éventuelle à expertise de la valeur du toit pour appliquer la méthode du « bilan promoteur à l’envers »</a:t>
            </a:r>
          </a:p>
          <a:p>
            <a:endParaRPr lang="en-US" dirty="0"/>
          </a:p>
          <a:p>
            <a:r>
              <a:rPr lang="fr-FR" dirty="0"/>
              <a:t>L’immeuble ou la copropriété s’engagera ensuite dans la réalisation des études (énergétique et architecturale), jusqu’au permis de construire.</a:t>
            </a:r>
          </a:p>
          <a:p>
            <a:endParaRPr lang="fr-FR" dirty="0"/>
          </a:p>
          <a:p>
            <a:r>
              <a:rPr lang="fr-FR" dirty="0"/>
              <a:t>Cout des études: 6 000 à 8 000 euros pour </a:t>
            </a:r>
            <a:r>
              <a:rPr lang="fr-FR" dirty="0" err="1"/>
              <a:t>conna</a:t>
            </a:r>
            <a:r>
              <a:rPr lang="ro-RO" dirty="0"/>
              <a:t>î</a:t>
            </a:r>
            <a:r>
              <a:rPr lang="fr-FR" dirty="0" err="1"/>
              <a:t>tre</a:t>
            </a:r>
            <a:r>
              <a:rPr lang="fr-FR" dirty="0"/>
              <a:t> la faisabilité mais « mini étude » possible moins chère</a:t>
            </a:r>
          </a:p>
          <a:p>
            <a:endParaRPr lang="fr-FR" dirty="0"/>
          </a:p>
          <a:p>
            <a:r>
              <a:rPr lang="fr-FR" dirty="0"/>
              <a:t>Cout des sondages complémentaires éventuels : 20 000 euros ?</a:t>
            </a:r>
            <a:endParaRPr lang="en-US" dirty="0"/>
          </a:p>
        </p:txBody>
      </p:sp>
    </p:spTree>
    <p:extLst>
      <p:ext uri="{BB962C8B-B14F-4D97-AF65-F5344CB8AC3E}">
        <p14:creationId xmlns:p14="http://schemas.microsoft.com/office/powerpoint/2010/main" val="41828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dirty="0"/>
              <a:t>OU SURELEVER ?</a:t>
            </a:r>
          </a:p>
        </p:txBody>
      </p:sp>
      <p:sp>
        <p:nvSpPr>
          <p:cNvPr id="3" name="Content Placeholder 2"/>
          <p:cNvSpPr>
            <a:spLocks noGrp="1"/>
          </p:cNvSpPr>
          <p:nvPr>
            <p:ph idx="1"/>
          </p:nvPr>
        </p:nvSpPr>
        <p:spPr>
          <a:xfrm>
            <a:off x="457200" y="1656522"/>
            <a:ext cx="8229600" cy="5201477"/>
          </a:xfrm>
        </p:spPr>
        <p:txBody>
          <a:bodyPr/>
          <a:lstStyle/>
          <a:p>
            <a:r>
              <a:rPr lang="en-US" dirty="0"/>
              <a:t>On ne </a:t>
            </a:r>
            <a:r>
              <a:rPr lang="en-US" dirty="0" err="1"/>
              <a:t>peut</a:t>
            </a:r>
            <a:r>
              <a:rPr lang="en-US" dirty="0"/>
              <a:t> </a:t>
            </a:r>
            <a:r>
              <a:rPr lang="en-US" dirty="0" err="1"/>
              <a:t>s’engager</a:t>
            </a:r>
            <a:r>
              <a:rPr lang="en-US" dirty="0"/>
              <a:t> </a:t>
            </a:r>
            <a:r>
              <a:rPr lang="en-US" dirty="0" err="1"/>
              <a:t>dans</a:t>
            </a:r>
            <a:r>
              <a:rPr lang="en-US" dirty="0"/>
              <a:t> </a:t>
            </a:r>
            <a:r>
              <a:rPr lang="en-US" dirty="0" err="1"/>
              <a:t>une</a:t>
            </a:r>
            <a:r>
              <a:rPr lang="en-US" dirty="0"/>
              <a:t> </a:t>
            </a:r>
            <a:r>
              <a:rPr lang="en-US" dirty="0" err="1"/>
              <a:t>surélévation</a:t>
            </a:r>
            <a:r>
              <a:rPr lang="en-US" dirty="0"/>
              <a:t> </a:t>
            </a:r>
            <a:r>
              <a:rPr lang="en-US" dirty="0" err="1"/>
              <a:t>résidentielle</a:t>
            </a:r>
            <a:r>
              <a:rPr lang="en-US" dirty="0"/>
              <a:t> </a:t>
            </a:r>
            <a:r>
              <a:rPr lang="en-US" dirty="0" err="1"/>
              <a:t>que</a:t>
            </a:r>
            <a:r>
              <a:rPr lang="en-US" dirty="0"/>
              <a:t> </a:t>
            </a:r>
            <a:r>
              <a:rPr lang="en-US" dirty="0" err="1"/>
              <a:t>dans</a:t>
            </a:r>
            <a:r>
              <a:rPr lang="en-US" dirty="0"/>
              <a:t> les </a:t>
            </a:r>
            <a:r>
              <a:rPr lang="en-US" dirty="0" err="1"/>
              <a:t>secteurs</a:t>
            </a:r>
            <a:r>
              <a:rPr lang="en-US" dirty="0"/>
              <a:t> </a:t>
            </a:r>
            <a:r>
              <a:rPr lang="en-US" dirty="0" err="1"/>
              <a:t>à</a:t>
            </a:r>
            <a:r>
              <a:rPr lang="en-US" dirty="0"/>
              <a:t> </a:t>
            </a:r>
            <a:r>
              <a:rPr lang="en-US" dirty="0">
                <a:solidFill>
                  <a:srgbClr val="FF0000"/>
                </a:solidFill>
              </a:rPr>
              <a:t>“prix </a:t>
            </a:r>
            <a:r>
              <a:rPr lang="en-US" dirty="0" err="1">
                <a:solidFill>
                  <a:srgbClr val="FF0000"/>
                </a:solidFill>
              </a:rPr>
              <a:t>tendus</a:t>
            </a:r>
            <a:r>
              <a:rPr lang="en-US" dirty="0">
                <a:solidFill>
                  <a:srgbClr val="FF0000"/>
                </a:solidFill>
              </a:rPr>
              <a:t>”</a:t>
            </a:r>
            <a:r>
              <a:rPr lang="en-US" dirty="0"/>
              <a:t> (</a:t>
            </a:r>
            <a:r>
              <a:rPr lang="en-US" dirty="0" err="1"/>
              <a:t>calcul</a:t>
            </a:r>
            <a:r>
              <a:rPr lang="en-US" dirty="0"/>
              <a:t> entre prix global de construction et prix de </a:t>
            </a:r>
            <a:r>
              <a:rPr lang="en-US" dirty="0" err="1"/>
              <a:t>revente</a:t>
            </a:r>
            <a:r>
              <a:rPr lang="en-US" dirty="0"/>
              <a:t>..)</a:t>
            </a:r>
          </a:p>
          <a:p>
            <a:endParaRPr lang="en-US" dirty="0"/>
          </a:p>
          <a:p>
            <a:r>
              <a:rPr lang="en-US" dirty="0"/>
              <a:t>Si le </a:t>
            </a:r>
            <a:r>
              <a:rPr lang="en-US" dirty="0" err="1"/>
              <a:t>coût</a:t>
            </a:r>
            <a:r>
              <a:rPr lang="en-US" dirty="0"/>
              <a:t> de </a:t>
            </a:r>
            <a:r>
              <a:rPr lang="en-US" dirty="0" err="1"/>
              <a:t>travaux</a:t>
            </a:r>
            <a:r>
              <a:rPr lang="en-US" dirty="0"/>
              <a:t> de </a:t>
            </a:r>
            <a:r>
              <a:rPr lang="en-US" dirty="0" err="1"/>
              <a:t>surélévation</a:t>
            </a:r>
            <a:r>
              <a:rPr lang="en-US" dirty="0"/>
              <a:t> </a:t>
            </a:r>
            <a:r>
              <a:rPr lang="en-US" dirty="0" err="1"/>
              <a:t>est</a:t>
            </a:r>
            <a:r>
              <a:rPr lang="en-US" dirty="0"/>
              <a:t> de 4 </a:t>
            </a:r>
            <a:r>
              <a:rPr lang="en-US" dirty="0" err="1"/>
              <a:t>à</a:t>
            </a:r>
            <a:r>
              <a:rPr lang="en-US" dirty="0"/>
              <a:t> 5 000 euros le M2, on </a:t>
            </a:r>
            <a:r>
              <a:rPr lang="en-US" dirty="0" err="1"/>
              <a:t>s’engagera</a:t>
            </a:r>
            <a:r>
              <a:rPr lang="en-US" dirty="0"/>
              <a:t> </a:t>
            </a:r>
            <a:r>
              <a:rPr lang="en-US" dirty="0" err="1"/>
              <a:t>dans</a:t>
            </a:r>
            <a:r>
              <a:rPr lang="en-US" dirty="0"/>
              <a:t> un </a:t>
            </a:r>
            <a:r>
              <a:rPr lang="en-US" dirty="0" err="1"/>
              <a:t>secteur</a:t>
            </a:r>
            <a:r>
              <a:rPr lang="en-US" dirty="0"/>
              <a:t> </a:t>
            </a:r>
            <a:r>
              <a:rPr lang="en-US" dirty="0" err="1"/>
              <a:t>dans</a:t>
            </a:r>
            <a:r>
              <a:rPr lang="en-US" dirty="0"/>
              <a:t> </a:t>
            </a:r>
            <a:r>
              <a:rPr lang="en-US" dirty="0" err="1"/>
              <a:t>lequel</a:t>
            </a:r>
            <a:r>
              <a:rPr lang="en-US" dirty="0"/>
              <a:t> on </a:t>
            </a:r>
            <a:r>
              <a:rPr lang="en-US" dirty="0" err="1"/>
              <a:t>pourra</a:t>
            </a:r>
            <a:r>
              <a:rPr lang="en-US" dirty="0"/>
              <a:t>	 </a:t>
            </a:r>
            <a:r>
              <a:rPr lang="en-US" dirty="0" err="1"/>
              <a:t>revendre</a:t>
            </a:r>
            <a:r>
              <a:rPr lang="en-US" dirty="0"/>
              <a:t>         7 500 </a:t>
            </a:r>
            <a:r>
              <a:rPr lang="en-US" dirty="0" err="1"/>
              <a:t>à</a:t>
            </a:r>
            <a:r>
              <a:rPr lang="en-US" dirty="0"/>
              <a:t> 8 000 euros le M2 minimum… </a:t>
            </a:r>
            <a:r>
              <a:rPr lang="en-US" dirty="0" err="1"/>
              <a:t>sauf</a:t>
            </a:r>
            <a:r>
              <a:rPr lang="en-US" dirty="0"/>
              <a:t> </a:t>
            </a:r>
            <a:r>
              <a:rPr lang="en-US" dirty="0" err="1"/>
              <a:t>si</a:t>
            </a:r>
            <a:r>
              <a:rPr lang="en-US" dirty="0"/>
              <a:t> la </a:t>
            </a:r>
            <a:r>
              <a:rPr lang="en-US" dirty="0" err="1"/>
              <a:t>copropriété</a:t>
            </a:r>
            <a:r>
              <a:rPr lang="en-US" dirty="0"/>
              <a:t> le fait </a:t>
            </a:r>
            <a:r>
              <a:rPr lang="en-US" dirty="0" err="1"/>
              <a:t>elle-même</a:t>
            </a:r>
            <a:r>
              <a:rPr lang="en-US" dirty="0"/>
              <a:t> !</a:t>
            </a:r>
          </a:p>
        </p:txBody>
      </p:sp>
    </p:spTree>
    <p:extLst>
      <p:ext uri="{BB962C8B-B14F-4D97-AF65-F5344CB8AC3E}">
        <p14:creationId xmlns:p14="http://schemas.microsoft.com/office/powerpoint/2010/main" val="34914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3E55D-2F61-A94B-B244-CD2BE699E35F}"/>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fr-FR" dirty="0"/>
              <a:t>PROBLEMATIQUE DE  SURELEVATION EN COPROPRIETE</a:t>
            </a:r>
          </a:p>
        </p:txBody>
      </p:sp>
      <p:sp>
        <p:nvSpPr>
          <p:cNvPr id="3" name="Espace réservé du contenu 2">
            <a:extLst>
              <a:ext uri="{FF2B5EF4-FFF2-40B4-BE49-F238E27FC236}">
                <a16:creationId xmlns:a16="http://schemas.microsoft.com/office/drawing/2014/main" id="{2A71BFC1-209E-F442-93F4-32FC223AC6B6}"/>
              </a:ext>
            </a:extLst>
          </p:cNvPr>
          <p:cNvSpPr>
            <a:spLocks noGrp="1"/>
          </p:cNvSpPr>
          <p:nvPr>
            <p:ph idx="1"/>
          </p:nvPr>
        </p:nvSpPr>
        <p:spPr/>
        <p:txBody>
          <a:bodyPr>
            <a:normAutofit fontScale="92500" lnSpcReduction="10000"/>
          </a:bodyPr>
          <a:lstStyle/>
          <a:p>
            <a:r>
              <a:rPr lang="fr-FR" dirty="0"/>
              <a:t>MAITRISE D’OUVRAGE PAR LE SDC ? AVEC  UN ARCHITECTE et UN AMO ?</a:t>
            </a:r>
          </a:p>
          <a:p>
            <a:r>
              <a:rPr lang="fr-FR" dirty="0"/>
              <a:t>OU APPEL D’OFFRES PROMOTEURS ?</a:t>
            </a:r>
          </a:p>
          <a:p>
            <a:r>
              <a:rPr lang="fr-FR" dirty="0"/>
              <a:t>QUEL EST LE PRIX DU TOIT ?</a:t>
            </a:r>
          </a:p>
          <a:p>
            <a:r>
              <a:rPr lang="fr-FR" dirty="0"/>
              <a:t>LE COUT DES ETUDES DE SOLS EST BLOQUANT</a:t>
            </a:r>
          </a:p>
          <a:p>
            <a:r>
              <a:rPr lang="fr-FR" dirty="0"/>
              <a:t>LA DATION EN PAIEMENT EST ENVISAGEE POUR UNE RENOVATION ENERGETIQUE DU BAS</a:t>
            </a:r>
          </a:p>
          <a:p>
            <a:r>
              <a:rPr lang="fr-FR" dirty="0"/>
              <a:t>LES COPROPRIETAIRES « LESES » RECLAMENT REPARATION                   EXPERTISE !</a:t>
            </a:r>
          </a:p>
          <a:p>
            <a:pPr marL="0" indent="0">
              <a:buNone/>
            </a:pPr>
            <a:endParaRPr lang="fr-FR" dirty="0"/>
          </a:p>
        </p:txBody>
      </p:sp>
      <p:sp>
        <p:nvSpPr>
          <p:cNvPr id="4" name="Flèche vers la droite 3">
            <a:extLst>
              <a:ext uri="{FF2B5EF4-FFF2-40B4-BE49-F238E27FC236}">
                <a16:creationId xmlns:a16="http://schemas.microsoft.com/office/drawing/2014/main" id="{2D1D0A0B-378F-5E43-828C-0CAF15FAE673}"/>
              </a:ext>
            </a:extLst>
          </p:cNvPr>
          <p:cNvSpPr/>
          <p:nvPr/>
        </p:nvSpPr>
        <p:spPr>
          <a:xfrm>
            <a:off x="3309257" y="5551714"/>
            <a:ext cx="978408" cy="5744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278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fontScale="90000"/>
          </a:bodyPr>
          <a:lstStyle/>
          <a:p>
            <a:r>
              <a:rPr lang="en-US" dirty="0" err="1"/>
              <a:t>Décomposition</a:t>
            </a:r>
            <a:r>
              <a:rPr lang="en-US" dirty="0"/>
              <a:t> des AG de </a:t>
            </a:r>
            <a:r>
              <a:rPr lang="en-US" dirty="0" err="1"/>
              <a:t>copropriété</a:t>
            </a:r>
            <a:endParaRPr lang="en-US" dirty="0"/>
          </a:p>
        </p:txBody>
      </p:sp>
      <p:sp>
        <p:nvSpPr>
          <p:cNvPr id="3" name="Content Placeholder 2"/>
          <p:cNvSpPr>
            <a:spLocks noGrp="1"/>
          </p:cNvSpPr>
          <p:nvPr>
            <p:ph idx="1"/>
          </p:nvPr>
        </p:nvSpPr>
        <p:spPr>
          <a:xfrm>
            <a:off x="457200" y="1600201"/>
            <a:ext cx="8229600" cy="5121876"/>
          </a:xfrm>
        </p:spPr>
        <p:txBody>
          <a:bodyPr>
            <a:normAutofit fontScale="77500" lnSpcReduction="20000"/>
          </a:bodyPr>
          <a:lstStyle/>
          <a:p>
            <a:r>
              <a:rPr lang="en-US" dirty="0"/>
              <a:t>Consultation possible par le </a:t>
            </a:r>
            <a:r>
              <a:rPr lang="en-US" dirty="0" err="1"/>
              <a:t>conseil</a:t>
            </a:r>
            <a:r>
              <a:rPr lang="en-US" dirty="0"/>
              <a:t> syndical d’un </a:t>
            </a:r>
            <a:r>
              <a:rPr lang="en-US" dirty="0" err="1"/>
              <a:t>spécialiste</a:t>
            </a:r>
            <a:r>
              <a:rPr lang="en-US" dirty="0"/>
              <a:t> </a:t>
            </a:r>
            <a:r>
              <a:rPr lang="en-US" b="1" dirty="0"/>
              <a:t>sans </a:t>
            </a:r>
            <a:r>
              <a:rPr lang="en-US" b="1" dirty="0" err="1"/>
              <a:t>autorisation</a:t>
            </a:r>
            <a:r>
              <a:rPr lang="en-US" b="1" dirty="0"/>
              <a:t> </a:t>
            </a:r>
            <a:r>
              <a:rPr lang="en-US" b="1" dirty="0" err="1"/>
              <a:t>d’AG</a:t>
            </a:r>
            <a:r>
              <a:rPr lang="en-US" b="1" dirty="0"/>
              <a:t> </a:t>
            </a:r>
            <a:r>
              <a:rPr lang="en-US" dirty="0"/>
              <a:t>(art.27 D. 17/3/1967)</a:t>
            </a:r>
          </a:p>
          <a:p>
            <a:pPr marL="0" indent="0">
              <a:buNone/>
            </a:pPr>
            <a:endParaRPr lang="en-US" dirty="0"/>
          </a:p>
          <a:p>
            <a:r>
              <a:rPr lang="en-US" dirty="0">
                <a:solidFill>
                  <a:srgbClr val="FF0000"/>
                </a:solidFill>
              </a:rPr>
              <a:t>1ère AG</a:t>
            </a:r>
            <a:r>
              <a:rPr lang="en-US" dirty="0"/>
              <a:t>: Etude de </a:t>
            </a:r>
            <a:r>
              <a:rPr lang="en-US" dirty="0" err="1"/>
              <a:t>faisabilité</a:t>
            </a:r>
            <a:r>
              <a:rPr lang="en-US" dirty="0"/>
              <a:t> administrative et </a:t>
            </a:r>
            <a:r>
              <a:rPr lang="en-US" dirty="0" err="1"/>
              <a:t>architecturale</a:t>
            </a:r>
            <a:r>
              <a:rPr lang="en-US" dirty="0"/>
              <a:t> sous reserves de </a:t>
            </a:r>
            <a:r>
              <a:rPr lang="en-US" dirty="0" err="1"/>
              <a:t>sondages</a:t>
            </a:r>
            <a:r>
              <a:rPr lang="en-US" dirty="0"/>
              <a:t>: </a:t>
            </a:r>
            <a:r>
              <a:rPr lang="en-US" dirty="0">
                <a:solidFill>
                  <a:srgbClr val="FF0000"/>
                </a:solidFill>
              </a:rPr>
              <a:t>Audit initial </a:t>
            </a:r>
            <a:r>
              <a:rPr lang="en-US" dirty="0"/>
              <a:t>de </a:t>
            </a:r>
            <a:r>
              <a:rPr lang="en-US" dirty="0" err="1"/>
              <a:t>surélévation</a:t>
            </a:r>
            <a:endParaRPr lang="en-US" dirty="0"/>
          </a:p>
          <a:p>
            <a:pPr marL="0" indent="0">
              <a:buNone/>
            </a:pPr>
            <a:r>
              <a:rPr lang="en-US" dirty="0"/>
              <a:t>(avec 1.aspect financier: </a:t>
            </a:r>
            <a:r>
              <a:rPr lang="en-US" dirty="0" err="1"/>
              <a:t>valeur</a:t>
            </a:r>
            <a:r>
              <a:rPr lang="en-US" dirty="0"/>
              <a:t> du droit de </a:t>
            </a:r>
            <a:r>
              <a:rPr lang="en-US" dirty="0" err="1"/>
              <a:t>construire</a:t>
            </a:r>
            <a:r>
              <a:rPr lang="en-US" dirty="0"/>
              <a:t>, 2. </a:t>
            </a:r>
            <a:r>
              <a:rPr lang="en-US" dirty="0" err="1"/>
              <a:t>faisabilité</a:t>
            </a:r>
            <a:r>
              <a:rPr lang="en-US" dirty="0"/>
              <a:t> </a:t>
            </a:r>
            <a:r>
              <a:rPr lang="en-US" dirty="0" err="1"/>
              <a:t>juridique</a:t>
            </a:r>
            <a:r>
              <a:rPr lang="en-US" dirty="0"/>
              <a:t> </a:t>
            </a:r>
            <a:r>
              <a:rPr lang="en-US" dirty="0" err="1"/>
              <a:t>en</a:t>
            </a:r>
            <a:r>
              <a:rPr lang="en-US" dirty="0"/>
              <a:t> </a:t>
            </a:r>
            <a:r>
              <a:rPr lang="en-US" dirty="0" err="1"/>
              <a:t>surélévation</a:t>
            </a:r>
            <a:r>
              <a:rPr lang="en-US" dirty="0"/>
              <a:t> </a:t>
            </a:r>
            <a:r>
              <a:rPr lang="en-US" dirty="0" err="1"/>
              <a:t>directe</a:t>
            </a:r>
            <a:r>
              <a:rPr lang="en-US" dirty="0"/>
              <a:t> </a:t>
            </a:r>
            <a:r>
              <a:rPr lang="en-US" dirty="0" err="1"/>
              <a:t>ou</a:t>
            </a:r>
            <a:r>
              <a:rPr lang="en-US" dirty="0"/>
              <a:t>  </a:t>
            </a:r>
            <a:r>
              <a:rPr lang="en-US" dirty="0" err="1"/>
              <a:t>indirecte</a:t>
            </a:r>
            <a:r>
              <a:rPr lang="en-US" dirty="0"/>
              <a:t>, 3. </a:t>
            </a:r>
            <a:r>
              <a:rPr lang="en-US" dirty="0" err="1"/>
              <a:t>faisabilité</a:t>
            </a:r>
            <a:r>
              <a:rPr lang="en-US" dirty="0"/>
              <a:t> </a:t>
            </a:r>
            <a:r>
              <a:rPr lang="en-US" dirty="0" err="1"/>
              <a:t>administative</a:t>
            </a:r>
            <a:r>
              <a:rPr lang="en-US" dirty="0"/>
              <a:t> et </a:t>
            </a:r>
            <a:r>
              <a:rPr lang="en-US" dirty="0" err="1"/>
              <a:t>architecturale</a:t>
            </a:r>
            <a:r>
              <a:rPr lang="en-US" dirty="0"/>
              <a:t>)</a:t>
            </a:r>
          </a:p>
          <a:p>
            <a:r>
              <a:rPr lang="en-US" dirty="0">
                <a:solidFill>
                  <a:srgbClr val="FF0000"/>
                </a:solidFill>
              </a:rPr>
              <a:t>2ème AG</a:t>
            </a:r>
            <a:r>
              <a:rPr lang="en-US" dirty="0"/>
              <a:t>: Validation de la cession du droit </a:t>
            </a:r>
            <a:r>
              <a:rPr lang="en-US" dirty="0" err="1"/>
              <a:t>à</a:t>
            </a:r>
            <a:r>
              <a:rPr lang="en-US" dirty="0"/>
              <a:t> </a:t>
            </a:r>
            <a:r>
              <a:rPr lang="en-US" dirty="0" err="1"/>
              <a:t>construire</a:t>
            </a:r>
            <a:r>
              <a:rPr lang="en-US" dirty="0"/>
              <a:t> (sous reserve du PC </a:t>
            </a:r>
            <a:r>
              <a:rPr lang="en-US" dirty="0" err="1"/>
              <a:t>purgé</a:t>
            </a:r>
            <a:r>
              <a:rPr lang="en-US" dirty="0"/>
              <a:t>) et du nouveau RDC, et vote de </a:t>
            </a:r>
            <a:r>
              <a:rPr lang="en-US" dirty="0" err="1"/>
              <a:t>l’APS</a:t>
            </a:r>
            <a:r>
              <a:rPr lang="en-US" dirty="0"/>
              <a:t> </a:t>
            </a:r>
          </a:p>
          <a:p>
            <a:pPr marL="0" indent="0">
              <a:buNone/>
            </a:pPr>
            <a:r>
              <a:rPr lang="en-US" dirty="0" err="1"/>
              <a:t>puis</a:t>
            </a:r>
            <a:r>
              <a:rPr lang="en-US" dirty="0"/>
              <a:t> consultations des </a:t>
            </a:r>
            <a:r>
              <a:rPr lang="en-US" dirty="0" err="1"/>
              <a:t>entreprises</a:t>
            </a:r>
            <a:endParaRPr lang="en-US" dirty="0"/>
          </a:p>
          <a:p>
            <a:r>
              <a:rPr lang="en-US" dirty="0">
                <a:solidFill>
                  <a:srgbClr val="FF0000"/>
                </a:solidFill>
              </a:rPr>
              <a:t>3ème AG</a:t>
            </a:r>
            <a:r>
              <a:rPr lang="en-US" dirty="0"/>
              <a:t>: Vote </a:t>
            </a:r>
            <a:r>
              <a:rPr lang="en-US" dirty="0" err="1"/>
              <a:t>définitif</a:t>
            </a:r>
            <a:r>
              <a:rPr lang="en-US" dirty="0"/>
              <a:t> des </a:t>
            </a:r>
            <a:r>
              <a:rPr lang="en-US" dirty="0" err="1"/>
              <a:t>travaux</a:t>
            </a:r>
            <a:endParaRPr lang="en-US" dirty="0"/>
          </a:p>
        </p:txBody>
      </p:sp>
    </p:spTree>
    <p:extLst>
      <p:ext uri="{BB962C8B-B14F-4D97-AF65-F5344CB8AC3E}">
        <p14:creationId xmlns:p14="http://schemas.microsoft.com/office/powerpoint/2010/main" val="302384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Un </a:t>
            </a:r>
            <a:r>
              <a:rPr lang="en-US" dirty="0" err="1"/>
              <a:t>bailleur</a:t>
            </a:r>
            <a:r>
              <a:rPr lang="en-US" dirty="0"/>
              <a:t> social </a:t>
            </a:r>
            <a:r>
              <a:rPr lang="en-US" dirty="0" err="1"/>
              <a:t>à</a:t>
            </a:r>
            <a:r>
              <a:rPr lang="en-US" dirty="0"/>
              <a:t> PARIS</a:t>
            </a:r>
          </a:p>
        </p:txBody>
      </p:sp>
      <p:sp>
        <p:nvSpPr>
          <p:cNvPr id="3" name="Content Placeholder 2"/>
          <p:cNvSpPr>
            <a:spLocks noGrp="1"/>
          </p:cNvSpPr>
          <p:nvPr>
            <p:ph idx="1"/>
          </p:nvPr>
        </p:nvSpPr>
        <p:spPr/>
        <p:txBody>
          <a:bodyPr>
            <a:normAutofit/>
          </a:bodyPr>
          <a:lstStyle/>
          <a:p>
            <a:r>
              <a:rPr lang="en-US" dirty="0"/>
              <a:t>Rue de TOLBIAC: 9,25 millions </a:t>
            </a:r>
            <a:r>
              <a:rPr lang="en-US" dirty="0" err="1"/>
              <a:t>d’euros</a:t>
            </a:r>
            <a:r>
              <a:rPr lang="en-US" dirty="0"/>
              <a:t> pour un foyer de </a:t>
            </a:r>
            <a:r>
              <a:rPr lang="en-US" dirty="0" err="1"/>
              <a:t>travailleurs</a:t>
            </a:r>
            <a:r>
              <a:rPr lang="en-US" dirty="0"/>
              <a:t> migrants</a:t>
            </a:r>
          </a:p>
          <a:p>
            <a:r>
              <a:rPr lang="en-US" dirty="0"/>
              <a:t>G. SCHWEITZER, </a:t>
            </a:r>
            <a:r>
              <a:rPr lang="en-US" dirty="0" err="1"/>
              <a:t>architecte</a:t>
            </a:r>
            <a:r>
              <a:rPr lang="en-US" dirty="0"/>
              <a:t>: “3 </a:t>
            </a:r>
            <a:r>
              <a:rPr lang="en-US" dirty="0" err="1"/>
              <a:t>niveaux</a:t>
            </a:r>
            <a:r>
              <a:rPr lang="en-US" dirty="0"/>
              <a:t> </a:t>
            </a:r>
            <a:r>
              <a:rPr lang="en-US" dirty="0" err="1"/>
              <a:t>réalisés</a:t>
            </a:r>
            <a:r>
              <a:rPr lang="en-US" dirty="0"/>
              <a:t> en bois </a:t>
            </a:r>
            <a:r>
              <a:rPr lang="en-US" dirty="0" err="1"/>
              <a:t>pèsent</a:t>
            </a:r>
            <a:r>
              <a:rPr lang="en-US" dirty="0"/>
              <a:t> </a:t>
            </a:r>
            <a:r>
              <a:rPr lang="en-US" dirty="0" err="1"/>
              <a:t>autant</a:t>
            </a:r>
            <a:r>
              <a:rPr lang="en-US" dirty="0"/>
              <a:t> </a:t>
            </a:r>
            <a:r>
              <a:rPr lang="en-US" dirty="0" err="1"/>
              <a:t>qu’un</a:t>
            </a:r>
            <a:r>
              <a:rPr lang="en-US" dirty="0"/>
              <a:t> </a:t>
            </a:r>
            <a:r>
              <a:rPr lang="en-US" dirty="0" err="1"/>
              <a:t>niveau</a:t>
            </a:r>
            <a:r>
              <a:rPr lang="en-US" dirty="0"/>
              <a:t> en </a:t>
            </a:r>
            <a:r>
              <a:rPr lang="en-US" dirty="0" err="1"/>
              <a:t>béton</a:t>
            </a:r>
            <a:r>
              <a:rPr lang="en-US" dirty="0"/>
              <a:t>”</a:t>
            </a:r>
          </a:p>
          <a:p>
            <a:r>
              <a:rPr lang="en-US" dirty="0" err="1"/>
              <a:t>Immeuble</a:t>
            </a:r>
            <a:r>
              <a:rPr lang="en-US" dirty="0"/>
              <a:t> </a:t>
            </a:r>
            <a:r>
              <a:rPr lang="en-US" dirty="0" err="1"/>
              <a:t>sur</a:t>
            </a:r>
            <a:r>
              <a:rPr lang="en-US" dirty="0"/>
              <a:t> </a:t>
            </a:r>
            <a:r>
              <a:rPr lang="en-US" dirty="0" err="1"/>
              <a:t>carrières</a:t>
            </a:r>
            <a:endParaRPr lang="en-US" dirty="0"/>
          </a:p>
          <a:p>
            <a:r>
              <a:rPr lang="en-US" dirty="0" err="1"/>
              <a:t>Préfabrication</a:t>
            </a:r>
            <a:r>
              <a:rPr lang="en-US" dirty="0"/>
              <a:t> en atelier.1 </a:t>
            </a:r>
            <a:r>
              <a:rPr lang="en-US" dirty="0" err="1"/>
              <a:t>semaine</a:t>
            </a:r>
            <a:r>
              <a:rPr lang="en-US" dirty="0"/>
              <a:t> de montage par </a:t>
            </a:r>
            <a:r>
              <a:rPr lang="en-US" dirty="0" err="1"/>
              <a:t>étage</a:t>
            </a:r>
            <a:r>
              <a:rPr lang="en-US" dirty="0"/>
              <a:t> de 400 M2</a:t>
            </a:r>
          </a:p>
          <a:p>
            <a:r>
              <a:rPr lang="en-US" dirty="0"/>
              <a:t>Bois des Vosges et de </a:t>
            </a:r>
            <a:r>
              <a:rPr lang="en-US" dirty="0" err="1"/>
              <a:t>Russie</a:t>
            </a:r>
            <a:endParaRPr lang="en-US" dirty="0"/>
          </a:p>
        </p:txBody>
      </p:sp>
    </p:spTree>
    <p:extLst>
      <p:ext uri="{BB962C8B-B14F-4D97-AF65-F5344CB8AC3E}">
        <p14:creationId xmlns:p14="http://schemas.microsoft.com/office/powerpoint/2010/main" val="156425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8974C-E3A8-7B40-B5E1-BBCC1F6205B2}"/>
              </a:ext>
            </a:extLst>
          </p:cNvPr>
          <p:cNvSpPr>
            <a:spLocks noGrp="1"/>
          </p:cNvSpPr>
          <p:nvPr>
            <p:ph type="title"/>
          </p:nvPr>
        </p:nvSpPr>
        <p:spPr/>
        <p:txBody>
          <a:bodyPr/>
          <a:lstStyle/>
          <a:p>
            <a:r>
              <a:rPr lang="fr-FR" dirty="0" err="1"/>
              <a:t>Hotel</a:t>
            </a:r>
            <a:r>
              <a:rPr lang="fr-FR" dirty="0"/>
              <a:t> IBIS NEMOURS …</a:t>
            </a:r>
          </a:p>
        </p:txBody>
      </p:sp>
      <p:pic>
        <p:nvPicPr>
          <p:cNvPr id="5" name="Espace réservé du contenu 4" descr="Une image contenant ciel, bâtiment, extérieur&#10;&#10;Description générée automatiquement">
            <a:extLst>
              <a:ext uri="{FF2B5EF4-FFF2-40B4-BE49-F238E27FC236}">
                <a16:creationId xmlns:a16="http://schemas.microsoft.com/office/drawing/2014/main" id="{FE145386-9A50-AC44-A8CC-EDCB8869A63E}"/>
              </a:ext>
            </a:extLst>
          </p:cNvPr>
          <p:cNvPicPr>
            <a:picLocks noGrp="1" noChangeAspect="1"/>
          </p:cNvPicPr>
          <p:nvPr>
            <p:ph idx="1"/>
          </p:nvPr>
        </p:nvPicPr>
        <p:blipFill>
          <a:blip r:embed="rId2"/>
          <a:stretch>
            <a:fillRect/>
          </a:stretch>
        </p:blipFill>
        <p:spPr>
          <a:xfrm>
            <a:off x="841248" y="1682496"/>
            <a:ext cx="7680960" cy="3572255"/>
          </a:xfrm>
        </p:spPr>
      </p:pic>
    </p:spTree>
    <p:extLst>
      <p:ext uri="{BB962C8B-B14F-4D97-AF65-F5344CB8AC3E}">
        <p14:creationId xmlns:p14="http://schemas.microsoft.com/office/powerpoint/2010/main" val="1692410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41742"/>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dirty="0"/>
              <a:t>UNE NOUVELLE LEGISLATION “SUR MESURE”POUR LES BAILLEURS SOCIAUX !</a:t>
            </a:r>
          </a:p>
        </p:txBody>
      </p:sp>
      <p:pic>
        <p:nvPicPr>
          <p:cNvPr id="4" name="Content Placeholder 3" descr="SCHWEITZER_TOLBIAC2_HD-5.jpg"/>
          <p:cNvPicPr>
            <a:picLocks noGrp="1" noChangeAspect="1"/>
          </p:cNvPicPr>
          <p:nvPr>
            <p:ph idx="1"/>
          </p:nvPr>
        </p:nvPicPr>
        <p:blipFill>
          <a:blip r:embed="rId2">
            <a:extLst>
              <a:ext uri="{28A0092B-C50C-407E-A947-70E740481C1C}">
                <a14:useLocalDpi xmlns:a14="http://schemas.microsoft.com/office/drawing/2010/main" val="0"/>
              </a:ext>
            </a:extLst>
          </a:blip>
          <a:srcRect t="8763" b="8763"/>
          <a:stretch>
            <a:fillRect/>
          </a:stretch>
        </p:blipFill>
        <p:spPr>
          <a:xfrm>
            <a:off x="457200" y="2166257"/>
            <a:ext cx="8229600" cy="3959906"/>
          </a:xfrm>
        </p:spPr>
      </p:pic>
    </p:spTree>
    <p:extLst>
      <p:ext uri="{BB962C8B-B14F-4D97-AF65-F5344CB8AC3E}">
        <p14:creationId xmlns:p14="http://schemas.microsoft.com/office/powerpoint/2010/main" val="1215253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292F6-50BF-BA48-9FBE-C70C73FB8897}"/>
              </a:ext>
            </a:extLst>
          </p:cNvPr>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fr-FR" dirty="0"/>
              <a:t>Ordonnance du 7 mai 2019</a:t>
            </a:r>
          </a:p>
        </p:txBody>
      </p:sp>
      <p:sp>
        <p:nvSpPr>
          <p:cNvPr id="3" name="Espace réservé du contenu 2">
            <a:extLst>
              <a:ext uri="{FF2B5EF4-FFF2-40B4-BE49-F238E27FC236}">
                <a16:creationId xmlns:a16="http://schemas.microsoft.com/office/drawing/2014/main" id="{80552B6A-3776-F341-9F3D-2283A3295F76}"/>
              </a:ext>
            </a:extLst>
          </p:cNvPr>
          <p:cNvSpPr>
            <a:spLocks noGrp="1"/>
          </p:cNvSpPr>
          <p:nvPr>
            <p:ph idx="1"/>
          </p:nvPr>
        </p:nvSpPr>
        <p:spPr/>
        <p:txBody>
          <a:bodyPr>
            <a:normAutofit fontScale="77500" lnSpcReduction="20000"/>
          </a:bodyPr>
          <a:lstStyle/>
          <a:p>
            <a:r>
              <a:rPr lang="fr-FR" dirty="0"/>
              <a:t>Le texte, qui sera applicable à partir du 1er janvier 2020, vise à faciliter la transition du nouvel acquéreur vers le statut de copropriétaire, notamment les frais qui y sont associés. </a:t>
            </a:r>
          </a:p>
          <a:p>
            <a:r>
              <a:rPr lang="fr-FR" dirty="0"/>
              <a:t>Il permettra, si l'organisme HLM choisit d'y recourir, d'organiser une période transitoire d'un maximum de dix ans pendant laquelle l'acquéreur </a:t>
            </a:r>
            <a:r>
              <a:rPr lang="fr-FR" dirty="0">
                <a:solidFill>
                  <a:srgbClr val="FF0000"/>
                </a:solidFill>
              </a:rPr>
              <a:t>«pourra se familiariser avec le régime juridique de la copropriété, sans être soumis à certaines de ses contraintes, notamment financières».</a:t>
            </a:r>
          </a:p>
          <a:p>
            <a:r>
              <a:rPr lang="fr-FR" dirty="0">
                <a:solidFill>
                  <a:srgbClr val="FF0000"/>
                </a:solidFill>
              </a:rPr>
              <a:t> </a:t>
            </a:r>
            <a:r>
              <a:rPr lang="fr-FR" dirty="0"/>
              <a:t>D'autre part, l'organisme HLM «assumera seul la charge financière des gros travaux de l'immeuble», mais «sa gestion sera simplifiée» puisqu'il ne devra pas se soumettre aux règles de décision de la copropriété.</a:t>
            </a:r>
          </a:p>
        </p:txBody>
      </p:sp>
    </p:spTree>
    <p:extLst>
      <p:ext uri="{BB962C8B-B14F-4D97-AF65-F5344CB8AC3E}">
        <p14:creationId xmlns:p14="http://schemas.microsoft.com/office/powerpoint/2010/main" val="24180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a:t> </a:t>
            </a:r>
            <a:r>
              <a:rPr lang="en-US" b="1" dirty="0"/>
              <a:t>III. REGLES D’URBANISME</a:t>
            </a:r>
          </a:p>
        </p:txBody>
      </p:sp>
      <p:pic>
        <p:nvPicPr>
          <p:cNvPr id="5" name="Espace réservé du contenu 4" descr="Une image contenant ciel, extérieur, bâtiment, immeuble résidentiel&#10;&#10;Description générée automatiquement">
            <a:extLst>
              <a:ext uri="{FF2B5EF4-FFF2-40B4-BE49-F238E27FC236}">
                <a16:creationId xmlns:a16="http://schemas.microsoft.com/office/drawing/2014/main" id="{405FE515-D447-E648-83FC-B5F99B9F159D}"/>
              </a:ext>
            </a:extLst>
          </p:cNvPr>
          <p:cNvPicPr>
            <a:picLocks noGrp="1" noChangeAspect="1"/>
          </p:cNvPicPr>
          <p:nvPr>
            <p:ph idx="1"/>
          </p:nvPr>
        </p:nvPicPr>
        <p:blipFill>
          <a:blip r:embed="rId2"/>
          <a:stretch>
            <a:fillRect/>
          </a:stretch>
        </p:blipFill>
        <p:spPr>
          <a:xfrm>
            <a:off x="2422168" y="1600200"/>
            <a:ext cx="4299664" cy="4525963"/>
          </a:xfrm>
        </p:spPr>
      </p:pic>
    </p:spTree>
    <p:extLst>
      <p:ext uri="{BB962C8B-B14F-4D97-AF65-F5344CB8AC3E}">
        <p14:creationId xmlns:p14="http://schemas.microsoft.com/office/powerpoint/2010/main" val="1485897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49AE01-D1A3-0A4A-ABB6-FCF2E135DD23}"/>
              </a:ext>
            </a:extLst>
          </p:cNvPr>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normAutofit fontScale="90000"/>
          </a:bodyPr>
          <a:lstStyle/>
          <a:p>
            <a:r>
              <a:rPr lang="fr-FR" dirty="0"/>
              <a:t>UN NOUVEAU SYSTÈME DEROGATOIRE AUX REGLES DE CONSTRUCTION</a:t>
            </a:r>
          </a:p>
        </p:txBody>
      </p:sp>
      <p:sp>
        <p:nvSpPr>
          <p:cNvPr id="3" name="Espace réservé du contenu 2">
            <a:extLst>
              <a:ext uri="{FF2B5EF4-FFF2-40B4-BE49-F238E27FC236}">
                <a16:creationId xmlns:a16="http://schemas.microsoft.com/office/drawing/2014/main" id="{0C8533E3-B612-B04B-AC4B-F173BB430D7B}"/>
              </a:ext>
            </a:extLst>
          </p:cNvPr>
          <p:cNvSpPr>
            <a:spLocks noGrp="1"/>
          </p:cNvSpPr>
          <p:nvPr>
            <p:ph idx="1"/>
          </p:nvPr>
        </p:nvSpPr>
        <p:spPr/>
        <p:txBody>
          <a:bodyPr>
            <a:normAutofit fontScale="47500" lnSpcReduction="20000"/>
          </a:bodyPr>
          <a:lstStyle/>
          <a:p>
            <a:r>
              <a:rPr lang="fr-FR" dirty="0"/>
              <a:t>Un régime dérogatoire aux règles de sécurité, incendie et accessibilité pour la surélévation</a:t>
            </a:r>
          </a:p>
          <a:p>
            <a:r>
              <a:rPr lang="fr-FR" dirty="0"/>
              <a:t>L’ordonnance permet au maitre d’ouvrage de solliciter </a:t>
            </a:r>
            <a:r>
              <a:rPr lang="fr-FR" dirty="0">
                <a:solidFill>
                  <a:srgbClr val="FF0000"/>
                </a:solidFill>
              </a:rPr>
              <a:t>auprès du préfet </a:t>
            </a:r>
            <a:r>
              <a:rPr lang="fr-FR" dirty="0"/>
              <a:t>une dérogation aux réglementations portant sur :</a:t>
            </a:r>
          </a:p>
          <a:p>
            <a:r>
              <a:rPr lang="fr-FR" dirty="0"/>
              <a:t>l’isolation acoustique,</a:t>
            </a:r>
          </a:p>
          <a:p>
            <a:r>
              <a:rPr lang="fr-FR" dirty="0"/>
              <a:t>le passage du brancard,</a:t>
            </a:r>
          </a:p>
          <a:p>
            <a:r>
              <a:rPr lang="fr-FR" dirty="0"/>
              <a:t>les ascenseurs,</a:t>
            </a:r>
          </a:p>
          <a:p>
            <a:r>
              <a:rPr lang="fr-FR" dirty="0"/>
              <a:t>l’aération,</a:t>
            </a:r>
          </a:p>
          <a:p>
            <a:r>
              <a:rPr lang="fr-FR" dirty="0"/>
              <a:t>la protection des personnes contre l’incendie</a:t>
            </a:r>
          </a:p>
          <a:p>
            <a:r>
              <a:rPr lang="fr-FR" dirty="0"/>
              <a:t>les lignes de communications électroniques à très haut débit en fibre optique.</a:t>
            </a:r>
          </a:p>
          <a:p>
            <a:r>
              <a:rPr lang="fr-FR" dirty="0"/>
              <a:t>Le maitre d’ouvrage doit justifier dans sa demande de l’atteinte des meilleurs objectifs possibles et ne doit pas dégrader la situation du </a:t>
            </a:r>
            <a:r>
              <a:rPr lang="fr-FR" b="1" dirty="0"/>
              <a:t>bâtiment</a:t>
            </a:r>
            <a:r>
              <a:rPr lang="fr-FR" dirty="0"/>
              <a:t> ancien.</a:t>
            </a:r>
          </a:p>
          <a:p>
            <a:r>
              <a:rPr lang="fr-FR" dirty="0"/>
              <a:t>Ces deux régimes dérogatoires permettent donc d’adapter les procédures à la singularité des projets de surélévation et vont dans le sens d’un urbanisme de projets.</a:t>
            </a:r>
          </a:p>
          <a:p>
            <a:endParaRPr lang="fr-FR" dirty="0"/>
          </a:p>
          <a:p>
            <a:pPr marL="0" indent="0">
              <a:buNone/>
            </a:pPr>
            <a:endParaRPr lang="fr-FR" dirty="0"/>
          </a:p>
          <a:p>
            <a:endParaRPr lang="fr-FR" dirty="0"/>
          </a:p>
          <a:p>
            <a:pPr marL="0" indent="0">
              <a:buNone/>
            </a:pPr>
            <a:r>
              <a:rPr lang="fr-FR" b="1" i="1" dirty="0">
                <a:solidFill>
                  <a:srgbClr val="FF0000"/>
                </a:solidFill>
              </a:rPr>
              <a:t>Ordonnance DUFLOT n° 2013-889 du 3 octobre 2013 relative au développement de la construction de logement</a:t>
            </a:r>
            <a:r>
              <a:rPr lang="fr-FR" i="1" dirty="0">
                <a:solidFill>
                  <a:srgbClr val="FF0000"/>
                </a:solidFill>
              </a:rPr>
              <a:t> </a:t>
            </a:r>
          </a:p>
          <a:p>
            <a:pPr marL="0" indent="0">
              <a:buNone/>
            </a:pPr>
            <a:r>
              <a:rPr lang="fr-FR" b="1" dirty="0">
                <a:solidFill>
                  <a:srgbClr val="FF0000"/>
                </a:solidFill>
              </a:rPr>
              <a:t>Décret n° 2013-891 du 3 octobre 2013</a:t>
            </a:r>
          </a:p>
          <a:p>
            <a:pPr marL="0" indent="0">
              <a:buNone/>
            </a:pPr>
            <a:r>
              <a:rPr lang="fr-FR" b="1" dirty="0">
                <a:solidFill>
                  <a:srgbClr val="FF0000"/>
                </a:solidFill>
              </a:rPr>
              <a:t>Circulaire PINEL</a:t>
            </a:r>
          </a:p>
          <a:p>
            <a:pPr marL="0" indent="0">
              <a:buNone/>
            </a:pPr>
            <a:endParaRPr lang="fr-FR" b="1" dirty="0">
              <a:solidFill>
                <a:srgbClr val="FF0000"/>
              </a:solidFill>
            </a:endParaRPr>
          </a:p>
          <a:p>
            <a:pPr marL="0" indent="0">
              <a:buNone/>
            </a:pPr>
            <a:endParaRPr lang="fr-FR" b="1" i="1" dirty="0">
              <a:solidFill>
                <a:srgbClr val="FF0000"/>
              </a:solidFill>
            </a:endParaRPr>
          </a:p>
          <a:p>
            <a:pPr marL="0" indent="0">
              <a:buNone/>
            </a:pPr>
            <a:endParaRPr lang="fr-FR" i="1" dirty="0">
              <a:solidFill>
                <a:srgbClr val="FF0000"/>
              </a:solidFill>
            </a:endParaRPr>
          </a:p>
        </p:txBody>
      </p:sp>
    </p:spTree>
    <p:extLst>
      <p:ext uri="{BB962C8B-B14F-4D97-AF65-F5344CB8AC3E}">
        <p14:creationId xmlns:p14="http://schemas.microsoft.com/office/powerpoint/2010/main" val="1753007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37AD7-E20E-6843-9B60-8339EB95700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FF989AE-5C94-174A-8196-5BEAFDED3A78}"/>
              </a:ext>
            </a:extLst>
          </p:cNvPr>
          <p:cNvSpPr>
            <a:spLocks noGrp="1"/>
          </p:cNvSpPr>
          <p:nvPr>
            <p:ph idx="1"/>
          </p:nvPr>
        </p:nvSpPr>
        <p:spPr>
          <a:xfrm>
            <a:off x="457200" y="274638"/>
            <a:ext cx="8229600" cy="6583362"/>
          </a:xfrm>
        </p:spPr>
        <p:txBody>
          <a:bodyPr>
            <a:normAutofit fontScale="47500" lnSpcReduction="20000"/>
          </a:bodyPr>
          <a:lstStyle/>
          <a:p>
            <a:r>
              <a:rPr lang="fr-FR" dirty="0"/>
              <a:t>L'ordonnance créée </a:t>
            </a:r>
            <a:r>
              <a:rPr lang="fr-FR" dirty="0">
                <a:solidFill>
                  <a:srgbClr val="FF0000"/>
                </a:solidFill>
              </a:rPr>
              <a:t>l'article L.123-5-1 </a:t>
            </a:r>
            <a:r>
              <a:rPr lang="fr-FR" dirty="0"/>
              <a:t>: </a:t>
            </a:r>
          </a:p>
          <a:p>
            <a:r>
              <a:rPr lang="fr-FR" i="1" dirty="0"/>
              <a:t>« Dans les communes appartenant à une zone d'urbanisation continue de plus de 50 000 habitants figurant sur la liste prévue à l'article 232 du code général des impôts et dans les communes de plus de 15 000 habitants en forte croissance démographique figurant sur la liste prévue au septième alinéa de l'article L. 302-5 du code de la construction et de l'habitation, il peut être autorisé des dérogations au règlement du plan local d'urbanisme ou du document en tenant lieu, dans les conditions et selon les modalités définies au présent article.</a:t>
            </a:r>
            <a:endParaRPr lang="fr-FR" dirty="0"/>
          </a:p>
          <a:p>
            <a:r>
              <a:rPr lang="fr-FR" i="1" dirty="0"/>
              <a:t>En tenant compte de la nature du projet et de la zone d'implantation dans un objectif de mixité sociale, l'autorité compétente pour délivrer le permis de construire peut, par décision motivée :</a:t>
            </a:r>
            <a:endParaRPr lang="fr-FR" dirty="0"/>
          </a:p>
          <a:p>
            <a:r>
              <a:rPr lang="fr-FR" i="1" dirty="0"/>
              <a:t>1° Déroger aux règles relatives au gabarit et à la densité pour autoriser une construction destinée principalement à l'habitation à dépasser la hauteur maximale prévue par le règlement, sans pouvoir dépasser la hauteur de la construction contiguë existante calculée à son faîtage et sous réserve que le projet s'intègre harmonieusement dans le milieu urbain environnant ;</a:t>
            </a:r>
            <a:endParaRPr lang="fr-FR" dirty="0"/>
          </a:p>
          <a:p>
            <a:r>
              <a:rPr lang="fr-FR" i="1" dirty="0"/>
              <a:t>2° Déroger aux règles relatives à la densité et aux obligations en matière de création d'aires de stationnement pour autoriser la surélévation d'une construction achevée depuis plus de deux ans, lorsque la surélévation a pour objet la création de logement. Si le projet est contigu à une autre construction, elle peut également déroger aux règles de gabarit pour autoriser la surélévation à dépasser la hauteur maximale dans les conditions et limites fixées au 1° ;</a:t>
            </a:r>
            <a:endParaRPr lang="fr-FR" dirty="0"/>
          </a:p>
          <a:p>
            <a:r>
              <a:rPr lang="fr-FR" i="1" dirty="0"/>
              <a:t>3° Déroger aux règles relatives à la densité et aux obligations en matière de création d'aires de stationnement pour autoriser la transformation à usage principal d'habitation d'un immeuble existant par reconstruction, rénovation ou réhabilitation, dans la limite du gabarit de l'immeuble existant ; </a:t>
            </a:r>
            <a:endParaRPr lang="fr-FR" dirty="0"/>
          </a:p>
          <a:p>
            <a:r>
              <a:rPr lang="fr-FR" i="1" dirty="0"/>
              <a:t>4° Déroger en tout ou partie aux obligations de création d'aires de stationnement applicables aux logements lorsque le projet de construction de logements est situé à moins de 500 mètres d'une gare ou d'une station de transport public guidé ou de transport collectif en site propre, en tenant compte de la qualité de la desserte, de la densité urbaine ou des besoins propres au projet au regard des capacités de stationnement existantes à proximité ».</a:t>
            </a:r>
            <a:endParaRPr lang="fr-FR" dirty="0"/>
          </a:p>
          <a:p>
            <a:endParaRPr lang="fr-FR" dirty="0"/>
          </a:p>
        </p:txBody>
      </p:sp>
    </p:spTree>
    <p:extLst>
      <p:ext uri="{BB962C8B-B14F-4D97-AF65-F5344CB8AC3E}">
        <p14:creationId xmlns:p14="http://schemas.microsoft.com/office/powerpoint/2010/main" val="3771334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F67B5-2482-7C47-B742-D74BF5ED197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9A7BCE1-A325-BB4F-BAFB-2C7D70CA5683}"/>
              </a:ext>
            </a:extLst>
          </p:cNvPr>
          <p:cNvSpPr>
            <a:spLocks noGrp="1"/>
          </p:cNvSpPr>
          <p:nvPr>
            <p:ph idx="1"/>
          </p:nvPr>
        </p:nvSpPr>
        <p:spPr>
          <a:xfrm>
            <a:off x="457200" y="511630"/>
            <a:ext cx="8229600" cy="6955970"/>
          </a:xfrm>
        </p:spPr>
        <p:txBody>
          <a:bodyPr>
            <a:normAutofit fontScale="62500" lnSpcReduction="20000"/>
          </a:bodyPr>
          <a:lstStyle/>
          <a:p>
            <a:r>
              <a:rPr lang="fr-FR" dirty="0"/>
              <a:t>L'ordonnance créée </a:t>
            </a:r>
            <a:r>
              <a:rPr lang="fr-FR" dirty="0">
                <a:solidFill>
                  <a:srgbClr val="FF0000"/>
                </a:solidFill>
              </a:rPr>
              <a:t>le nouvel article L.111-4-1 </a:t>
            </a:r>
            <a:r>
              <a:rPr lang="fr-FR" dirty="0"/>
              <a:t>du Code de la construction et de l'habitation : </a:t>
            </a:r>
          </a:p>
          <a:p>
            <a:r>
              <a:rPr lang="fr-FR" i="1" dirty="0"/>
              <a:t>« Pour un projet de surélévation d'immeuble achevé depuis plus de deux ans et répondant aux conditions du premier alinéa de l'article L. 123-5-1 du code de l'urbanisme, le préfet peut accorder des dérogations pour l'application des articles L. 111-4 en ce qu'il concerne les dispositions relatives à l'isolation acoustique, aux brancards, aux ascenseurs, à l'aération, à la protection des personnes contre l'incendie et aux lignes de communications électroniques à très haut débit en fibre optique, L. 111-7-1, L. 111-9 et L. 111-11 lorsque : </a:t>
            </a:r>
            <a:endParaRPr lang="fr-FR" dirty="0"/>
          </a:p>
          <a:p>
            <a:r>
              <a:rPr lang="fr-FR" i="1" dirty="0"/>
              <a:t>- eu égard à la structure et la configuration de la partie existante, la mise en </a:t>
            </a:r>
            <a:r>
              <a:rPr lang="fr-FR" i="1" dirty="0" err="1"/>
              <a:t>oeuvre</a:t>
            </a:r>
            <a:r>
              <a:rPr lang="fr-FR" i="1" dirty="0"/>
              <a:t> des règles définies aux articles susmentionnés ne permet pas de satisfaire les objectifs poursuivis ; </a:t>
            </a:r>
            <a:endParaRPr lang="fr-FR" dirty="0"/>
          </a:p>
          <a:p>
            <a:r>
              <a:rPr lang="fr-FR" i="1" dirty="0"/>
              <a:t>- les caractéristiques, notamment structurelles ou liées aux matériaux en place, du bâtiment à surélever ne permettent pas d'atteindre les objectifs définis à ces mêmes articles ;</a:t>
            </a:r>
            <a:endParaRPr lang="fr-FR" dirty="0"/>
          </a:p>
          <a:p>
            <a:r>
              <a:rPr lang="fr-FR" i="1" dirty="0"/>
              <a:t>- le projet de surélévation ne dégrade pas les caractéristiques, notamment en matière de sécurité et d'aération, des logements de la partie existante du bâtiment. </a:t>
            </a:r>
            <a:endParaRPr lang="fr-FR" dirty="0"/>
          </a:p>
          <a:p>
            <a:r>
              <a:rPr lang="fr-FR" i="1" dirty="0"/>
              <a:t>La décision accordant la dérogation peut être assortie de prescriptions particulières et imposer des mesures compensatoires imposées au maître d'ouvrage. </a:t>
            </a:r>
            <a:endParaRPr lang="fr-FR" dirty="0"/>
          </a:p>
          <a:p>
            <a:r>
              <a:rPr lang="fr-FR" i="1" dirty="0"/>
              <a:t>L'absence de réponse dans un délai de trois mois vaut acceptation de la demande de dérogation ».</a:t>
            </a:r>
            <a:endParaRPr lang="fr-FR" dirty="0"/>
          </a:p>
          <a:p>
            <a:pPr marL="0" indent="0">
              <a:buNone/>
            </a:pPr>
            <a:br>
              <a:rPr lang="fr-FR" dirty="0"/>
            </a:br>
            <a:endParaRPr lang="fr-FR" dirty="0"/>
          </a:p>
        </p:txBody>
      </p:sp>
    </p:spTree>
    <p:extLst>
      <p:ext uri="{BB962C8B-B14F-4D97-AF65-F5344CB8AC3E}">
        <p14:creationId xmlns:p14="http://schemas.microsoft.com/office/powerpoint/2010/main" val="2045400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388B4-4F58-D64B-BD65-3A9B64346D63}"/>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5823302-6751-9A44-941B-55CCB4FE3BFB}"/>
              </a:ext>
            </a:extLst>
          </p:cNvPr>
          <p:cNvSpPr>
            <a:spLocks noGrp="1"/>
          </p:cNvSpPr>
          <p:nvPr>
            <p:ph idx="1"/>
          </p:nvPr>
        </p:nvSpPr>
        <p:spPr>
          <a:xfrm>
            <a:off x="457200" y="381000"/>
            <a:ext cx="8229600" cy="6814457"/>
          </a:xfrm>
        </p:spPr>
        <p:txBody>
          <a:bodyPr>
            <a:normAutofit fontScale="32500" lnSpcReduction="20000"/>
          </a:bodyPr>
          <a:lstStyle/>
          <a:p>
            <a:pPr marL="0" indent="0">
              <a:buNone/>
            </a:pPr>
            <a:endParaRPr lang="fr-FR" dirty="0"/>
          </a:p>
          <a:p>
            <a:pPr marL="0" indent="0">
              <a:buNone/>
            </a:pPr>
            <a:endParaRPr lang="fr-FR" dirty="0"/>
          </a:p>
          <a:p>
            <a:pPr marL="0" indent="0">
              <a:buNone/>
            </a:pPr>
            <a:r>
              <a:rPr lang="fr-FR" dirty="0">
                <a:solidFill>
                  <a:srgbClr val="FF0000"/>
                </a:solidFill>
              </a:rPr>
              <a:t>Le Décret prévoit une majoration du délai d'instruction de droit commun (2 mois) d'un mois lorsqu'une dérogation aux règles du PLU est sollicitée. </a:t>
            </a:r>
          </a:p>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p>
          <a:p>
            <a:r>
              <a:rPr lang="fr-FR" dirty="0"/>
              <a:t>Le décret introduit un 6ème alinéa à l'article R. 423-2 du code de l'urbanisme en prévoyant la fourniture d'un exemplaire supplémentaire du dossier de permis de construire lorsqu'une dérogation aux règles du CCH est sollicitée. </a:t>
            </a:r>
          </a:p>
          <a:p>
            <a:r>
              <a:rPr lang="fr-FR" dirty="0"/>
              <a:t>Un article R.423-13-1 est créé pour prévoir que </a:t>
            </a:r>
            <a:r>
              <a:rPr lang="fr-FR" i="1" dirty="0"/>
              <a:t>« Lorsqu'une demande de dérogation prévue à l'article L. 111-4-1 du code de la construction et de l'habitation est jointe à la demande de permis, le maire transmet un exemplaire du dossier et la demande de dérogation au préfet dans la semaine qui suit le dépôt »</a:t>
            </a:r>
            <a:r>
              <a:rPr lang="fr-FR" dirty="0"/>
              <a:t>. </a:t>
            </a:r>
          </a:p>
          <a:p>
            <a:r>
              <a:rPr lang="fr-FR" dirty="0"/>
              <a:t>Le décret introduit un cinquième alinéa à l'article R.423-25 pour prévoit une majoration du délai d'instruction du permis de construire de deux mois lorsqu'une demande de dérogation aux règles du Code de la construction et de l'habitation est sollicitée. </a:t>
            </a:r>
          </a:p>
          <a:p>
            <a:r>
              <a:rPr lang="fr-FR" dirty="0"/>
              <a:t>Un article R.423-69-2 est créé afin de prévoir que le préfet dispose d'un délai de 3 mois pour statuer sur la demande de dérogation à compter de sa réception par le maire (rappelons qu'à défaut de réponse à la demande d'avis, l'avis est réputé favorable - article L.111-4-1 du CCH). </a:t>
            </a:r>
          </a:p>
          <a:p>
            <a:r>
              <a:rPr lang="fr-FR" dirty="0"/>
              <a:t>Le décret introduit un 11ème alinéa à l'article R.424-2 du Code de l'urbanisme pour prévoir que le défaut de notification d'une décision expresse dans le délai d'instruction vaut décision implicite de rejet. </a:t>
            </a:r>
          </a:p>
          <a:p>
            <a:r>
              <a:rPr lang="fr-FR" dirty="0"/>
              <a:t>Le décret modifie enfin le 3ème alinéa de l'article R.424-15 (relatif à l'affichage du permis de construire sur le terrain et en mairie) en prévoyant que : </a:t>
            </a:r>
            <a:r>
              <a:rPr lang="fr-FR" i="1" dirty="0"/>
              <a:t>« Lorsqu'une dérogation ou une adaptation mineure est accordée, l'affichage en mairie porte sur l'intégralité de l'arrêté. L'exécution de la formalité d'affichage en mairie fait l'objet d'une mention au registre chronologique des actes de publication et de notification des arrêtés du maire prévu à l'article R. 2122-7 du code général des collectivités territoriales ». </a:t>
            </a:r>
            <a:endParaRPr lang="fr-FR" dirty="0"/>
          </a:p>
          <a:p>
            <a:r>
              <a:rPr lang="fr-FR" b="1" i="1" dirty="0"/>
              <a:t>Règles gouvernant la présentation des demandes de dérogations au Code de la construction et de l'habitation et modalité d'instruction de ces demandes par l'autorité préfectorale.</a:t>
            </a:r>
            <a:endParaRPr lang="fr-FR" dirty="0"/>
          </a:p>
          <a:p>
            <a:r>
              <a:rPr lang="fr-FR" dirty="0"/>
              <a:t>Le décret créée un nouvel article R.111-1-2 du Code de la construction et de l'habitation qui dispose : </a:t>
            </a:r>
          </a:p>
          <a:p>
            <a:r>
              <a:rPr lang="fr-FR" i="1" dirty="0"/>
              <a:t>« La demande de dérogation présentée en application de l'article L. 111-4-1 précise la ou les règles auxquelles il est demandé de déroger, les raisons invoquées au soutien de la demande de la dérogation et, s'il y a lieu, les mesures compensatoires proposées, telles que des aménagements ou des mesures techniques ou d'exploitation. En outre, le pétitionnaire justifie dans quelle mesure le projet sera de nature, au regard des objectifs poursuivis par la réglementation en cause, à atteindre le meilleur niveau de performance possible, que ce soit par sa conception ou par la mise en </a:t>
            </a:r>
            <a:r>
              <a:rPr lang="fr-FR" i="1" dirty="0" err="1"/>
              <a:t>oeuvre</a:t>
            </a:r>
            <a:r>
              <a:rPr lang="fr-FR" i="1" dirty="0"/>
              <a:t> de matériaux et équipements performants. </a:t>
            </a:r>
            <a:endParaRPr lang="fr-FR" dirty="0"/>
          </a:p>
          <a:p>
            <a:r>
              <a:rPr lang="fr-FR" i="1" dirty="0"/>
              <a:t>Le préfet saisit pour avis :</a:t>
            </a:r>
            <a:endParaRPr lang="fr-FR" dirty="0"/>
          </a:p>
          <a:p>
            <a:r>
              <a:rPr lang="fr-FR" i="1" dirty="0"/>
              <a:t>a) Les services d'incendie et de secours compétents pour les demandes de dérogation à la réglementation prévue par l'article L. 111-4 en matière de protection des personnes contre l'incendie ; </a:t>
            </a:r>
            <a:endParaRPr lang="fr-FR" dirty="0"/>
          </a:p>
          <a:p>
            <a:r>
              <a:rPr lang="fr-FR" i="1" dirty="0"/>
              <a:t>b) La commission consultative départementale de sécurité et d'accessibilité pour les demandes de dérogation relatives à l'article L. 111-7-1 ; </a:t>
            </a:r>
            <a:endParaRPr lang="fr-FR" dirty="0"/>
          </a:p>
          <a:p>
            <a:r>
              <a:rPr lang="fr-FR" i="1" dirty="0"/>
              <a:t>c) Le centre d'études et d'expertise pour les risques, l'environnement, la mobilité et l'aménagement, le cas échéant.</a:t>
            </a:r>
            <a:endParaRPr lang="fr-FR" dirty="0"/>
          </a:p>
          <a:p>
            <a:r>
              <a:rPr lang="fr-FR" i="1" dirty="0"/>
              <a:t>En l'absence d'avis émis dans un délai de deux mois à compter de leur saisine, les organismes consultés sont réputés avoir rendu leur avis. </a:t>
            </a:r>
            <a:endParaRPr lang="fr-FR" dirty="0"/>
          </a:p>
          <a:p>
            <a:r>
              <a:rPr lang="fr-FR" i="1" dirty="0"/>
              <a:t>La décision du préfet est notifiée à l'autorité compétente pour délivrer le permis de construire dans un délai de trois mois à compter de la réception du dossier de la demande de dérogation, transmis en application de l'article R. * 423-13-1 du code de l'urbanisme ».</a:t>
            </a:r>
            <a:br>
              <a:rPr lang="fr-FR" dirty="0"/>
            </a:br>
            <a:endParaRPr lang="fr-FR" dirty="0"/>
          </a:p>
        </p:txBody>
      </p:sp>
    </p:spTree>
    <p:extLst>
      <p:ext uri="{BB962C8B-B14F-4D97-AF65-F5344CB8AC3E}">
        <p14:creationId xmlns:p14="http://schemas.microsoft.com/office/powerpoint/2010/main" val="3233965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95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style>
          <a:lnRef idx="1">
            <a:schemeClr val="accent1"/>
          </a:lnRef>
          <a:fillRef idx="2">
            <a:schemeClr val="accent1"/>
          </a:fillRef>
          <a:effectRef idx="1">
            <a:schemeClr val="accent1"/>
          </a:effectRef>
          <a:fontRef idx="minor">
            <a:schemeClr val="dk1"/>
          </a:fontRef>
        </p:style>
        <p:txBody>
          <a:bodyPr>
            <a:normAutofit/>
          </a:bodyPr>
          <a:lstStyle/>
          <a:p>
            <a:pPr algn="r"/>
            <a:r>
              <a:rPr lang="en-US">
                <a:solidFill>
                  <a:srgbClr val="FFFFFF"/>
                </a:solidFill>
              </a:rPr>
              <a:t>La position des services instructeurs</a:t>
            </a:r>
          </a:p>
        </p:txBody>
      </p:sp>
      <p:pic>
        <p:nvPicPr>
          <p:cNvPr id="5" name="Image 4">
            <a:extLst>
              <a:ext uri="{FF2B5EF4-FFF2-40B4-BE49-F238E27FC236}">
                <a16:creationId xmlns:a16="http://schemas.microsoft.com/office/drawing/2014/main" id="{FB5BF3BB-B3AC-B94A-B98A-D2926D7C66A5}"/>
              </a:ext>
            </a:extLst>
          </p:cNvPr>
          <p:cNvPicPr>
            <a:picLocks noChangeAspect="1"/>
          </p:cNvPicPr>
          <p:nvPr/>
        </p:nvPicPr>
        <p:blipFill rotWithShape="1">
          <a:blip r:embed="rId2"/>
          <a:srcRect r="14235" b="1"/>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 A/  </a:t>
            </a:r>
            <a:r>
              <a:rPr lang="en-US" sz="1700" dirty="0" err="1">
                <a:solidFill>
                  <a:srgbClr val="FFFFFF"/>
                </a:solidFill>
              </a:rPr>
              <a:t>L’esthétisme</a:t>
            </a:r>
            <a:endParaRPr lang="en-US" sz="1700" dirty="0">
              <a:solidFill>
                <a:srgbClr val="FFFFFF"/>
              </a:solidFill>
            </a:endParaRPr>
          </a:p>
          <a:p>
            <a:endParaRPr lang="en-US" sz="1700" dirty="0">
              <a:solidFill>
                <a:srgbClr val="FFFFFF"/>
              </a:solidFill>
            </a:endParaRPr>
          </a:p>
          <a:p>
            <a:pPr marL="0" indent="0">
              <a:buNone/>
            </a:pPr>
            <a:r>
              <a:rPr lang="en-US" sz="1700" dirty="0">
                <a:solidFill>
                  <a:srgbClr val="FFFFFF"/>
                </a:solidFill>
              </a:rPr>
              <a:t>Et</a:t>
            </a:r>
          </a:p>
          <a:p>
            <a:pPr marL="0" indent="0">
              <a:buNone/>
            </a:pPr>
            <a:endParaRPr lang="en-US" sz="1700" dirty="0">
              <a:solidFill>
                <a:srgbClr val="FFFFFF"/>
              </a:solidFill>
            </a:endParaRPr>
          </a:p>
          <a:p>
            <a:pPr marL="0" indent="0">
              <a:buNone/>
            </a:pPr>
            <a:r>
              <a:rPr lang="en-US" sz="1700" dirty="0">
                <a:solidFill>
                  <a:srgbClr val="FFFFFF"/>
                </a:solidFill>
              </a:rPr>
              <a:t>B/  le </a:t>
            </a:r>
            <a:r>
              <a:rPr lang="en-US" sz="1700" dirty="0" err="1">
                <a:solidFill>
                  <a:srgbClr val="FFFFFF"/>
                </a:solidFill>
              </a:rPr>
              <a:t>développement</a:t>
            </a:r>
            <a:r>
              <a:rPr lang="en-US" sz="1700" dirty="0">
                <a:solidFill>
                  <a:srgbClr val="FFFFFF"/>
                </a:solidFill>
              </a:rPr>
              <a:t> durable: </a:t>
            </a:r>
            <a:r>
              <a:rPr lang="en-US" sz="1700" dirty="0" err="1">
                <a:solidFill>
                  <a:srgbClr val="FFFFFF"/>
                </a:solidFill>
              </a:rPr>
              <a:t>Végétalisation</a:t>
            </a:r>
            <a:r>
              <a:rPr lang="en-US" sz="1700" dirty="0">
                <a:solidFill>
                  <a:srgbClr val="FFFFFF"/>
                </a:solidFill>
              </a:rPr>
              <a:t> </a:t>
            </a:r>
            <a:r>
              <a:rPr lang="en-US" sz="1700" dirty="0" err="1">
                <a:solidFill>
                  <a:srgbClr val="FFFFFF"/>
                </a:solidFill>
              </a:rPr>
              <a:t>souhaitée</a:t>
            </a:r>
            <a:r>
              <a:rPr lang="en-US" sz="1700" dirty="0">
                <a:solidFill>
                  <a:srgbClr val="FFFFFF"/>
                </a:solidFill>
              </a:rPr>
              <a:t> !</a:t>
            </a:r>
          </a:p>
          <a:p>
            <a:pPr marL="0" indent="0">
              <a:buNone/>
            </a:pPr>
            <a:endParaRPr lang="en-US" sz="1700" dirty="0">
              <a:solidFill>
                <a:srgbClr val="FFFFFF"/>
              </a:solidFill>
            </a:endParaRPr>
          </a:p>
          <a:p>
            <a:pPr marL="0" indent="0">
              <a:buNone/>
            </a:pPr>
            <a:r>
              <a:rPr lang="en-US" sz="1700" dirty="0">
                <a:solidFill>
                  <a:srgbClr val="FFFFFF"/>
                </a:solidFill>
              </a:rPr>
              <a:t>http://</a:t>
            </a:r>
            <a:r>
              <a:rPr lang="en-US" sz="1700" dirty="0" err="1">
                <a:solidFill>
                  <a:srgbClr val="FFFFFF"/>
                </a:solidFill>
              </a:rPr>
              <a:t>www.apur.org</a:t>
            </a:r>
            <a:r>
              <a:rPr lang="en-US" sz="1700" dirty="0">
                <a:solidFill>
                  <a:srgbClr val="FFFFFF"/>
                </a:solidFill>
              </a:rPr>
              <a:t>/etude/etude-</a:t>
            </a:r>
            <a:r>
              <a:rPr lang="en-US" sz="1700" dirty="0" err="1">
                <a:solidFill>
                  <a:srgbClr val="FFFFFF"/>
                </a:solidFill>
              </a:rPr>
              <a:t>potentiel</a:t>
            </a:r>
            <a:r>
              <a:rPr lang="en-US" sz="1700" dirty="0">
                <a:solidFill>
                  <a:srgbClr val="FFFFFF"/>
                </a:solidFill>
              </a:rPr>
              <a:t>-</a:t>
            </a:r>
            <a:r>
              <a:rPr lang="en-US" sz="1700" dirty="0" err="1">
                <a:solidFill>
                  <a:srgbClr val="FFFFFF"/>
                </a:solidFill>
              </a:rPr>
              <a:t>vegetalisation-toitures-terrasses-paris</a:t>
            </a:r>
            <a:endParaRPr lang="en-US" sz="1700" dirty="0">
              <a:solidFill>
                <a:srgbClr val="FFFFFF"/>
              </a:solidFill>
            </a:endParaRPr>
          </a:p>
          <a:p>
            <a:pPr marL="0" indent="0">
              <a:buNone/>
            </a:pPr>
            <a:endParaRPr lang="en-US" sz="1700" dirty="0">
              <a:solidFill>
                <a:srgbClr val="FFFFFF"/>
              </a:solidFill>
            </a:endParaRPr>
          </a:p>
          <a:p>
            <a:pPr marL="0" indent="0">
              <a:buNone/>
            </a:pPr>
            <a:endParaRPr lang="en-US" sz="1700" dirty="0">
              <a:solidFill>
                <a:srgbClr val="FFFFFF"/>
              </a:solidFill>
            </a:endParaRPr>
          </a:p>
        </p:txBody>
      </p:sp>
    </p:spTree>
    <p:extLst>
      <p:ext uri="{BB962C8B-B14F-4D97-AF65-F5344CB8AC3E}">
        <p14:creationId xmlns:p14="http://schemas.microsoft.com/office/powerpoint/2010/main" val="16466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2" name="Titre 1">
            <a:extLst>
              <a:ext uri="{FF2B5EF4-FFF2-40B4-BE49-F238E27FC236}">
                <a16:creationId xmlns:a16="http://schemas.microsoft.com/office/drawing/2014/main" id="{E2FCB133-6890-DA47-B18C-24C8544D902D}"/>
              </a:ext>
            </a:extLst>
          </p:cNvPr>
          <p:cNvSpPr>
            <a:spLocks noGrp="1"/>
          </p:cNvSpPr>
          <p:nvPr>
            <p:ph type="title"/>
          </p:nvPr>
        </p:nvSpPr>
        <p:spPr>
          <a:xfrm>
            <a:off x="306801" y="2754086"/>
            <a:ext cx="3604497" cy="4103913"/>
          </a:xfrm>
        </p:spPr>
        <p:txBody>
          <a:bodyPr vert="horz" lIns="91440" tIns="45720" rIns="91440" bIns="45720" rtlCol="0" anchor="t">
            <a:normAutofit/>
          </a:bodyPr>
          <a:lstStyle/>
          <a:p>
            <a:pPr algn="l" defTabSz="914400">
              <a:lnSpc>
                <a:spcPct val="90000"/>
              </a:lnSpc>
            </a:pPr>
            <a:r>
              <a:rPr lang="en-US" sz="2100" kern="1200" dirty="0">
                <a:solidFill>
                  <a:srgbClr val="000000"/>
                </a:solidFill>
                <a:latin typeface="+mj-lt"/>
                <a:ea typeface="+mj-ea"/>
                <a:cs typeface="+mj-cs"/>
              </a:rPr>
              <a:t> UN CRITERE PRIMORDIAL pour les </a:t>
            </a:r>
            <a:r>
              <a:rPr lang="en-US" sz="2100" kern="1200" dirty="0" err="1">
                <a:solidFill>
                  <a:srgbClr val="000000"/>
                </a:solidFill>
                <a:latin typeface="+mj-lt"/>
                <a:ea typeface="+mj-ea"/>
                <a:cs typeface="+mj-cs"/>
              </a:rPr>
              <a:t>dérogations</a:t>
            </a:r>
            <a:r>
              <a:rPr lang="en-US" sz="2100" kern="1200" dirty="0">
                <a:solidFill>
                  <a:srgbClr val="000000"/>
                </a:solidFill>
                <a:latin typeface="+mj-lt"/>
                <a:ea typeface="+mj-ea"/>
                <a:cs typeface="+mj-cs"/>
              </a:rPr>
              <a:t> :</a:t>
            </a:r>
            <a:br>
              <a:rPr lang="en-US" sz="2100" kern="1200" dirty="0">
                <a:solidFill>
                  <a:srgbClr val="000000"/>
                </a:solidFill>
                <a:latin typeface="+mj-lt"/>
                <a:ea typeface="+mj-ea"/>
                <a:cs typeface="+mj-cs"/>
              </a:rPr>
            </a:br>
            <a:br>
              <a:rPr lang="en-US" sz="2100" kern="1200" dirty="0">
                <a:solidFill>
                  <a:srgbClr val="000000"/>
                </a:solidFill>
                <a:latin typeface="+mj-lt"/>
                <a:ea typeface="+mj-ea"/>
                <a:cs typeface="+mj-cs"/>
              </a:rPr>
            </a:br>
            <a:br>
              <a:rPr lang="en-US" sz="2100" kern="1200" dirty="0">
                <a:solidFill>
                  <a:srgbClr val="000000"/>
                </a:solidFill>
                <a:latin typeface="+mj-lt"/>
                <a:ea typeface="+mj-ea"/>
                <a:cs typeface="+mj-cs"/>
              </a:rPr>
            </a:br>
            <a:br>
              <a:rPr lang="en-US" sz="2100" kern="1200" dirty="0">
                <a:solidFill>
                  <a:srgbClr val="000000"/>
                </a:solidFill>
                <a:latin typeface="+mj-lt"/>
                <a:ea typeface="+mj-ea"/>
                <a:cs typeface="+mj-cs"/>
              </a:rPr>
            </a:br>
            <a:br>
              <a:rPr lang="en-US" sz="2100" kern="1200" dirty="0">
                <a:solidFill>
                  <a:srgbClr val="000000"/>
                </a:solidFill>
                <a:latin typeface="+mj-lt"/>
                <a:ea typeface="+mj-ea"/>
                <a:cs typeface="+mj-cs"/>
              </a:rPr>
            </a:br>
            <a:r>
              <a:rPr lang="en-US" sz="2100" kern="1200" dirty="0">
                <a:solidFill>
                  <a:srgbClr val="000000"/>
                </a:solidFill>
                <a:latin typeface="+mj-lt"/>
                <a:ea typeface="+mj-ea"/>
                <a:cs typeface="+mj-cs"/>
              </a:rPr>
              <a:t> </a:t>
            </a:r>
            <a:r>
              <a:rPr lang="en-US" sz="2100" kern="1200" dirty="0">
                <a:solidFill>
                  <a:srgbClr val="FF0000"/>
                </a:solidFill>
                <a:latin typeface="+mj-lt"/>
                <a:ea typeface="+mj-ea"/>
                <a:cs typeface="+mj-cs"/>
              </a:rPr>
              <a:t>“</a:t>
            </a:r>
            <a:r>
              <a:rPr lang="en-US" sz="2100" kern="1200" dirty="0" err="1">
                <a:solidFill>
                  <a:srgbClr val="FF0000"/>
                </a:solidFill>
                <a:latin typeface="+mj-lt"/>
                <a:ea typeface="+mj-ea"/>
                <a:cs typeface="+mj-cs"/>
              </a:rPr>
              <a:t>l’INSERTION</a:t>
            </a:r>
            <a:r>
              <a:rPr lang="en-US" sz="2100" kern="1200" dirty="0">
                <a:solidFill>
                  <a:srgbClr val="FF0000"/>
                </a:solidFill>
                <a:latin typeface="+mj-lt"/>
                <a:ea typeface="+mj-ea"/>
                <a:cs typeface="+mj-cs"/>
              </a:rPr>
              <a:t> DANS LE PAYSAGE URBAIN”</a:t>
            </a:r>
          </a:p>
        </p:txBody>
      </p:sp>
      <p:sp>
        <p:nvSpPr>
          <p:cNvPr id="2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3F388D3F-5BB5-264B-BAF1-CAAC49D21103}"/>
              </a:ext>
            </a:extLst>
          </p:cNvPr>
          <p:cNvPicPr>
            <a:picLocks noGrp="1" noChangeAspect="1"/>
          </p:cNvPicPr>
          <p:nvPr>
            <p:ph idx="1"/>
          </p:nvPr>
        </p:nvPicPr>
        <p:blipFill rotWithShape="1">
          <a:blip r:embed="rId3"/>
          <a:srcRect t="20300" r="1" b="1"/>
          <a:stretch/>
        </p:blipFill>
        <p:spPr>
          <a:xfrm>
            <a:off x="5565775" y="2609425"/>
            <a:ext cx="3181778" cy="3661418"/>
          </a:xfrm>
          <a:prstGeom prst="rect">
            <a:avLst/>
          </a:prstGeom>
        </p:spPr>
      </p:pic>
    </p:spTree>
    <p:extLst>
      <p:ext uri="{BB962C8B-B14F-4D97-AF65-F5344CB8AC3E}">
        <p14:creationId xmlns:p14="http://schemas.microsoft.com/office/powerpoint/2010/main" val="4035477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D4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F78BFD5C-7D7C-8243-BEA1-0B4F02C26DC6}"/>
              </a:ext>
            </a:extLst>
          </p:cNvPr>
          <p:cNvPicPr>
            <a:picLocks noGrp="1" noChangeAspect="1"/>
          </p:cNvPicPr>
          <p:nvPr>
            <p:ph idx="1"/>
          </p:nvPr>
        </p:nvPicPr>
        <p:blipFill>
          <a:blip r:embed="rId3"/>
          <a:stretch>
            <a:fillRect/>
          </a:stretch>
        </p:blipFill>
        <p:spPr>
          <a:xfrm>
            <a:off x="1818858" y="1467826"/>
            <a:ext cx="5421465" cy="3922347"/>
          </a:xfrm>
          <a:prstGeom prst="rect">
            <a:avLst/>
          </a:prstGeom>
        </p:spPr>
      </p:pic>
    </p:spTree>
    <p:extLst>
      <p:ext uri="{BB962C8B-B14F-4D97-AF65-F5344CB8AC3E}">
        <p14:creationId xmlns:p14="http://schemas.microsoft.com/office/powerpoint/2010/main" val="121532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4F8DEA-5647-D044-BF19-68139A4F718B}"/>
              </a:ext>
            </a:extLst>
          </p:cNvPr>
          <p:cNvSpPr>
            <a:spLocks noGrp="1"/>
          </p:cNvSpPr>
          <p:nvPr>
            <p:ph type="title"/>
          </p:nvPr>
        </p:nvSpPr>
        <p:spPr/>
        <p:txBody>
          <a:bodyPr/>
          <a:lstStyle/>
          <a:p>
            <a:endParaRPr lang="fr-FR"/>
          </a:p>
        </p:txBody>
      </p:sp>
      <p:pic>
        <p:nvPicPr>
          <p:cNvPr id="5" name="Espace réservé du contenu 4" descr="Une image contenant ciel, extérieur, bâtiment, route&#10;&#10;Description générée automatiquement">
            <a:extLst>
              <a:ext uri="{FF2B5EF4-FFF2-40B4-BE49-F238E27FC236}">
                <a16:creationId xmlns:a16="http://schemas.microsoft.com/office/drawing/2014/main" id="{1D313672-2062-574C-ABD5-D11430F2176B}"/>
              </a:ext>
            </a:extLst>
          </p:cNvPr>
          <p:cNvPicPr>
            <a:picLocks noGrp="1" noChangeAspect="1"/>
          </p:cNvPicPr>
          <p:nvPr>
            <p:ph idx="1"/>
          </p:nvPr>
        </p:nvPicPr>
        <p:blipFill>
          <a:blip r:embed="rId2"/>
          <a:stretch>
            <a:fillRect/>
          </a:stretch>
        </p:blipFill>
        <p:spPr>
          <a:xfrm>
            <a:off x="1780032" y="1767840"/>
            <a:ext cx="5852160" cy="3596640"/>
          </a:xfrm>
        </p:spPr>
      </p:pic>
    </p:spTree>
    <p:extLst>
      <p:ext uri="{BB962C8B-B14F-4D97-AF65-F5344CB8AC3E}">
        <p14:creationId xmlns:p14="http://schemas.microsoft.com/office/powerpoint/2010/main" val="779594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E6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89880048-15A4-7B46-BF54-1976CC03454A}"/>
              </a:ext>
            </a:extLst>
          </p:cNvPr>
          <p:cNvPicPr>
            <a:picLocks noGrp="1" noChangeAspect="1"/>
          </p:cNvPicPr>
          <p:nvPr>
            <p:ph idx="1"/>
          </p:nvPr>
        </p:nvPicPr>
        <p:blipFill>
          <a:blip r:embed="rId3"/>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2380736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16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086105B1-7B51-E84B-BBE5-90D8C7924360}"/>
              </a:ext>
            </a:extLst>
          </p:cNvPr>
          <p:cNvPicPr>
            <a:picLocks noGrp="1" noChangeAspect="1"/>
          </p:cNvPicPr>
          <p:nvPr>
            <p:ph idx="1"/>
          </p:nvPr>
        </p:nvPicPr>
        <p:blipFill>
          <a:blip r:embed="rId3"/>
          <a:stretch>
            <a:fillRect/>
          </a:stretch>
        </p:blipFill>
        <p:spPr>
          <a:xfrm>
            <a:off x="2272619" y="1172029"/>
            <a:ext cx="4513942" cy="4513942"/>
          </a:xfrm>
          <a:prstGeom prst="rect">
            <a:avLst/>
          </a:prstGeom>
        </p:spPr>
      </p:pic>
    </p:spTree>
    <p:extLst>
      <p:ext uri="{BB962C8B-B14F-4D97-AF65-F5344CB8AC3E}">
        <p14:creationId xmlns:p14="http://schemas.microsoft.com/office/powerpoint/2010/main" val="3485913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Espace réservé du contenu 4">
            <a:extLst>
              <a:ext uri="{FF2B5EF4-FFF2-40B4-BE49-F238E27FC236}">
                <a16:creationId xmlns:a16="http://schemas.microsoft.com/office/drawing/2014/main" id="{0F771FAA-F216-5645-A33D-6D2D1EE89F16}"/>
              </a:ext>
            </a:extLst>
          </p:cNvPr>
          <p:cNvPicPr>
            <a:picLocks noGrp="1" noChangeAspect="1"/>
          </p:cNvPicPr>
          <p:nvPr>
            <p:ph idx="1"/>
          </p:nvPr>
        </p:nvPicPr>
        <p:blipFill>
          <a:blip r:embed="rId3"/>
          <a:stretch>
            <a:fillRect/>
          </a:stretch>
        </p:blipFill>
        <p:spPr>
          <a:xfrm>
            <a:off x="1818858" y="1568497"/>
            <a:ext cx="5421465" cy="3721005"/>
          </a:xfrm>
          <a:prstGeom prst="rect">
            <a:avLst/>
          </a:prstGeom>
        </p:spPr>
      </p:pic>
    </p:spTree>
    <p:extLst>
      <p:ext uri="{BB962C8B-B14F-4D97-AF65-F5344CB8AC3E}">
        <p14:creationId xmlns:p14="http://schemas.microsoft.com/office/powerpoint/2010/main" val="2504781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0" name="Freeform: Shape 19">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1" name="Espace réservé du contenu 10">
            <a:extLst>
              <a:ext uri="{FF2B5EF4-FFF2-40B4-BE49-F238E27FC236}">
                <a16:creationId xmlns:a16="http://schemas.microsoft.com/office/drawing/2014/main" id="{8D4C88C4-E6A9-DD4B-8183-0645990B6718}"/>
              </a:ext>
            </a:extLst>
          </p:cNvPr>
          <p:cNvPicPr>
            <a:picLocks noGrp="1" noChangeAspect="1"/>
          </p:cNvPicPr>
          <p:nvPr>
            <p:ph idx="1"/>
          </p:nvPr>
        </p:nvPicPr>
        <p:blipFill>
          <a:blip r:embed="rId3"/>
          <a:stretch>
            <a:fillRect/>
          </a:stretch>
        </p:blipFill>
        <p:spPr>
          <a:xfrm>
            <a:off x="1818858" y="1527441"/>
            <a:ext cx="5421465" cy="3803117"/>
          </a:xfrm>
          <a:prstGeom prst="rect">
            <a:avLst/>
          </a:prstGeom>
        </p:spPr>
      </p:pic>
    </p:spTree>
    <p:extLst>
      <p:ext uri="{BB962C8B-B14F-4D97-AF65-F5344CB8AC3E}">
        <p14:creationId xmlns:p14="http://schemas.microsoft.com/office/powerpoint/2010/main" val="3127458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8FCB580-4881-B142-BC7D-63F3FFF90863}"/>
              </a:ext>
            </a:extLst>
          </p:cNvPr>
          <p:cNvSpPr>
            <a:spLocks noGrp="1"/>
          </p:cNvSpPr>
          <p:nvPr>
            <p:ph type="title"/>
          </p:nvPr>
        </p:nvSpPr>
        <p:spPr>
          <a:xfrm>
            <a:off x="409763" y="433546"/>
            <a:ext cx="8354890" cy="1199312"/>
          </a:xfrm>
        </p:spPr>
        <p:txBody>
          <a:bodyPr vert="horz" lIns="91440" tIns="45720" rIns="91440" bIns="45720" rtlCol="0" anchor="b">
            <a:normAutofit fontScale="90000"/>
          </a:bodyPr>
          <a:lstStyle/>
          <a:p>
            <a:pPr defTabSz="914400">
              <a:lnSpc>
                <a:spcPct val="90000"/>
              </a:lnSpc>
            </a:pPr>
            <a:r>
              <a:rPr lang="en-US" sz="4700" dirty="0">
                <a:solidFill>
                  <a:srgbClr val="FFFFFF"/>
                </a:solidFill>
              </a:rPr>
              <a:t>L’AFFAIRE DE LA SAMARITAINE A PARIS …</a:t>
            </a:r>
          </a:p>
        </p:txBody>
      </p:sp>
      <p:cxnSp>
        <p:nvCxnSpPr>
          <p:cNvPr id="18"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a:extLst>
              <a:ext uri="{FF2B5EF4-FFF2-40B4-BE49-F238E27FC236}">
                <a16:creationId xmlns:a16="http://schemas.microsoft.com/office/drawing/2014/main" id="{037E3FE7-B3B5-8041-8D9A-3736A0A2E74B}"/>
              </a:ext>
            </a:extLst>
          </p:cNvPr>
          <p:cNvPicPr>
            <a:picLocks noGrp="1" noChangeAspect="1"/>
          </p:cNvPicPr>
          <p:nvPr>
            <p:ph idx="1"/>
          </p:nvPr>
        </p:nvPicPr>
        <p:blipFill>
          <a:blip r:embed="rId2"/>
          <a:stretch>
            <a:fillRect/>
          </a:stretch>
        </p:blipFill>
        <p:spPr>
          <a:xfrm>
            <a:off x="248675" y="2865287"/>
            <a:ext cx="4091938" cy="3120699"/>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3ADD2054-CC1C-C942-9D28-31141E9903F0}"/>
              </a:ext>
            </a:extLst>
          </p:cNvPr>
          <p:cNvPicPr>
            <a:picLocks noChangeAspect="1"/>
          </p:cNvPicPr>
          <p:nvPr/>
        </p:nvPicPr>
        <p:blipFill>
          <a:blip r:embed="rId3"/>
          <a:stretch>
            <a:fillRect/>
          </a:stretch>
        </p:blipFill>
        <p:spPr>
          <a:xfrm>
            <a:off x="4833804" y="3126954"/>
            <a:ext cx="4091938" cy="2597364"/>
          </a:xfrm>
          <a:prstGeom prst="rect">
            <a:avLst/>
          </a:prstGeom>
        </p:spPr>
      </p:pic>
    </p:spTree>
    <p:extLst>
      <p:ext uri="{BB962C8B-B14F-4D97-AF65-F5344CB8AC3E}">
        <p14:creationId xmlns:p14="http://schemas.microsoft.com/office/powerpoint/2010/main" val="4185816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82196-75E0-504A-9190-5CD8A9AC491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B8AB61B-6C66-7843-9096-C247402A6A43}"/>
              </a:ext>
            </a:extLst>
          </p:cNvPr>
          <p:cNvSpPr>
            <a:spLocks noGrp="1"/>
          </p:cNvSpPr>
          <p:nvPr>
            <p:ph idx="1"/>
          </p:nvPr>
        </p:nvSpPr>
        <p:spPr>
          <a:xfrm>
            <a:off x="457200" y="372140"/>
            <a:ext cx="8229600" cy="7410893"/>
          </a:xfrm>
        </p:spPr>
        <p:txBody>
          <a:bodyPr>
            <a:normAutofit fontScale="47500" lnSpcReduction="20000"/>
          </a:bodyPr>
          <a:lstStyle/>
          <a:p>
            <a:r>
              <a:rPr lang="fr-FR" dirty="0"/>
              <a:t>Saisi en février 2013, le tribunal a annulé le permis par un jugement du 13 mai 2014. La cour administrative d’appel de Paris a confirmé cette annulation par un arrêt du 5 janvier 2015. La société « Grands Magasins de la Samaritaine – Maison Ernest </a:t>
            </a:r>
            <a:r>
              <a:rPr lang="fr-FR" dirty="0" err="1"/>
              <a:t>Cognacq</a:t>
            </a:r>
            <a:r>
              <a:rPr lang="fr-FR" dirty="0"/>
              <a:t> » et la ville de Paris se sont alors pourvues en cassation.</a:t>
            </a:r>
          </a:p>
          <a:p>
            <a:pPr marL="0" indent="0">
              <a:buNone/>
            </a:pPr>
            <a:endParaRPr lang="fr-FR" dirty="0"/>
          </a:p>
          <a:p>
            <a:r>
              <a:rPr lang="fr-FR" b="1" dirty="0">
                <a:solidFill>
                  <a:srgbClr val="FF0000"/>
                </a:solidFill>
              </a:rPr>
              <a:t>La décision du Conseil d’État :</a:t>
            </a:r>
          </a:p>
          <a:p>
            <a:r>
              <a:rPr lang="fr-FR" dirty="0"/>
              <a:t>L’interprétation des règles de l’article UG 11 du PLU de la ville de Paris, relatives à l’aspect des constructions nouvelles, étaient au cœur du litige.</a:t>
            </a:r>
          </a:p>
          <a:p>
            <a:r>
              <a:rPr lang="fr-FR" dirty="0"/>
              <a:t>La cour avait retenu une interprétation restrictive de cet article, centrée sur l’exigence d’intégration des constructions nouvelles dans le tissu urbain existant. Selon elle, toute construction nouvelle doit prendre en compte les caractéristiques des façades et couvertures des bâtiments voisins, ainsi que celles du site dans lequel elle s’insère. Sur le fondement  de cette interprétation, elle avait jugé que, </a:t>
            </a:r>
            <a:r>
              <a:rPr lang="fr-FR" b="1" dirty="0"/>
              <a:t>compte tenu des caractéristiques de la façade en verre et de l’aspect des autres façades de la rue de Rivoli</a:t>
            </a:r>
            <a:r>
              <a:rPr lang="fr-FR" dirty="0"/>
              <a:t>, le projet était contraire au PLU.</a:t>
            </a:r>
          </a:p>
          <a:p>
            <a:r>
              <a:rPr lang="fr-FR" dirty="0"/>
              <a:t>Le Conseil d’État a jugé qu’il fallait retenir une interprétation plus ouverte de l’article UG 11 du PLU. La cour n’a, en effet, pas assez tenu compte d’autres passages de cet article qui venaient tempérer </a:t>
            </a:r>
            <a:r>
              <a:rPr lang="fr-FR" b="1" dirty="0"/>
              <a:t>l’exigence d’insertion dans le tissu urbain existant</a:t>
            </a:r>
            <a:r>
              <a:rPr lang="fr-FR" dirty="0"/>
              <a:t>. Le Conseil d’État a ainsi constaté que cet article affichait lui-même le souci </a:t>
            </a:r>
            <a:r>
              <a:rPr lang="fr-FR" dirty="0">
                <a:solidFill>
                  <a:srgbClr val="FF0000"/>
                </a:solidFill>
              </a:rPr>
              <a:t>d’éviter le « mimétisme architectural », et qu’il autorisait dans une certaine mesure la délivrance de permis pour des projets d’architecture contemporaine pouvant s’écarter des « registres dominants » de l’architecture parisienne en matière d’apparence des bâtiments, et pouvant retenir des matériaux ou teintes « innovants ».</a:t>
            </a:r>
          </a:p>
          <a:p>
            <a:r>
              <a:rPr lang="fr-FR" dirty="0"/>
              <a:t>C’est sur la base de cette interprétation que le Conseil d’État a jugé que le projet était conforme au droit. Il a souligné l’hétérogénéité stylistique des bâtiments de la partie de la rue de Rivoli dans laquelle se situe le projet, en relevant la présence d’édifices « Art Nouveau », « Art Déco », ou d’autres styles s’écartant du style haussmannien. Il a relevé que le verre était un matériau de façade utilisé pour d’autres édifices avoisinants. Le Conseil d’État a, enfin, constaté que la hauteur et l’ordonnancement du projet correspondaient à ceux des immeubles voisins. Dans ces conditions, il a estimé que le projet respectait l’article UG 11 du PLU. Il a par ailleurs jugé qu’aucune des autres critiques formulées par les requérants n’était fondée.</a:t>
            </a:r>
          </a:p>
          <a:p>
            <a:r>
              <a:rPr lang="fr-FR" dirty="0"/>
              <a:t>Le Conseil d’État a donc rejeté définitivement les recours en annulation introduits contre ce permis.</a:t>
            </a:r>
          </a:p>
          <a:p>
            <a:pPr marL="0" indent="0">
              <a:buNone/>
            </a:pPr>
            <a:br>
              <a:rPr lang="fr-FR" dirty="0"/>
            </a:br>
            <a:endParaRPr lang="fr-FR" dirty="0"/>
          </a:p>
          <a:p>
            <a:endParaRPr lang="fr-FR" dirty="0"/>
          </a:p>
        </p:txBody>
      </p:sp>
    </p:spTree>
    <p:extLst>
      <p:ext uri="{BB962C8B-B14F-4D97-AF65-F5344CB8AC3E}">
        <p14:creationId xmlns:p14="http://schemas.microsoft.com/office/powerpoint/2010/main" val="856506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 UNE CIRCULAIRE “PINEL” DU 28 MAI 2014</a:t>
            </a:r>
          </a:p>
        </p:txBody>
      </p:sp>
      <p:sp>
        <p:nvSpPr>
          <p:cNvPr id="3" name="Content Placeholder 2"/>
          <p:cNvSpPr>
            <a:spLocks noGrp="1"/>
          </p:cNvSpPr>
          <p:nvPr>
            <p:ph idx="1"/>
          </p:nvPr>
        </p:nvSpPr>
        <p:spPr/>
        <p:txBody>
          <a:bodyPr>
            <a:normAutofit fontScale="77500" lnSpcReduction="20000"/>
          </a:bodyPr>
          <a:lstStyle/>
          <a:p>
            <a:r>
              <a:rPr lang="en-US" dirty="0"/>
              <a:t>La </a:t>
            </a:r>
            <a:r>
              <a:rPr lang="en-US" dirty="0" err="1"/>
              <a:t>ministre</a:t>
            </a:r>
            <a:r>
              <a:rPr lang="en-US" dirty="0"/>
              <a:t> du </a:t>
            </a:r>
            <a:r>
              <a:rPr lang="en-US" dirty="0" err="1"/>
              <a:t>Logement</a:t>
            </a:r>
            <a:r>
              <a:rPr lang="en-US" dirty="0"/>
              <a:t> et de </a:t>
            </a:r>
            <a:r>
              <a:rPr lang="en-US" dirty="0" err="1"/>
              <a:t>l'Egalité</a:t>
            </a:r>
            <a:r>
              <a:rPr lang="en-US" dirty="0"/>
              <a:t> des </a:t>
            </a:r>
            <a:r>
              <a:rPr lang="en-US" dirty="0" err="1"/>
              <a:t>territoires</a:t>
            </a:r>
            <a:r>
              <a:rPr lang="en-US" dirty="0"/>
              <a:t>, Sylvia </a:t>
            </a:r>
            <a:r>
              <a:rPr lang="en-US" dirty="0" err="1"/>
              <a:t>Pinel</a:t>
            </a:r>
            <a:r>
              <a:rPr lang="en-US" dirty="0"/>
              <a:t>, a </a:t>
            </a:r>
            <a:r>
              <a:rPr lang="en-US" dirty="0" err="1"/>
              <a:t>adressé</a:t>
            </a:r>
            <a:r>
              <a:rPr lang="en-US" dirty="0"/>
              <a:t> le 28 </a:t>
            </a:r>
            <a:r>
              <a:rPr lang="en-US" dirty="0" err="1"/>
              <a:t>mai</a:t>
            </a:r>
            <a:r>
              <a:rPr lang="en-US" dirty="0"/>
              <a:t> aux </a:t>
            </a:r>
            <a:r>
              <a:rPr lang="en-US" dirty="0" err="1"/>
              <a:t>préfets</a:t>
            </a:r>
            <a:r>
              <a:rPr lang="en-US" dirty="0"/>
              <a:t> </a:t>
            </a:r>
            <a:r>
              <a:rPr lang="en-US" dirty="0" err="1"/>
              <a:t>une</a:t>
            </a:r>
            <a:r>
              <a:rPr lang="en-US" dirty="0"/>
              <a:t> </a:t>
            </a:r>
            <a:r>
              <a:rPr lang="en-US" dirty="0">
                <a:hlinkClick r:id="rId2"/>
              </a:rPr>
              <a:t>instruction en vue de </a:t>
            </a:r>
            <a:r>
              <a:rPr lang="en-US" dirty="0">
                <a:hlinkClick r:id="rId3"/>
              </a:rPr>
              <a:t>développer la construction de logements par dérogation aux règles d'urbanisme et de construction. Cette circulaire précise les modalités d'application de </a:t>
            </a:r>
            <a:r>
              <a:rPr lang="en-US" dirty="0" err="1">
                <a:hlinkClick r:id="rId3"/>
              </a:rPr>
              <a:t>l'</a:t>
            </a:r>
            <a:r>
              <a:rPr lang="en-US" dirty="0" err="1">
                <a:hlinkClick r:id="rId4"/>
              </a:rPr>
              <a:t>ordonnance</a:t>
            </a:r>
            <a:r>
              <a:rPr lang="en-US" dirty="0">
                <a:hlinkClick r:id="rId4"/>
              </a:rPr>
              <a:t> du 3 octobre 2013 et de son </a:t>
            </a:r>
            <a:r>
              <a:rPr lang="en-US" dirty="0">
                <a:hlinkClick r:id="rId5"/>
              </a:rPr>
              <a:t>décret d'application du même jour.</a:t>
            </a:r>
          </a:p>
          <a:p>
            <a:pPr marL="0" indent="0">
              <a:buNone/>
            </a:pPr>
            <a:endParaRPr lang="en-US" dirty="0">
              <a:hlinkClick r:id="rId5"/>
            </a:endParaRPr>
          </a:p>
          <a:p>
            <a:r>
              <a:rPr lang="en-US" dirty="0" err="1"/>
              <a:t>Ce</a:t>
            </a:r>
            <a:r>
              <a:rPr lang="en-US" dirty="0"/>
              <a:t> </a:t>
            </a:r>
            <a:r>
              <a:rPr lang="en-US" dirty="0" err="1"/>
              <a:t>dispositif</a:t>
            </a:r>
            <a:r>
              <a:rPr lang="en-US" dirty="0"/>
              <a:t> "</a:t>
            </a:r>
            <a:r>
              <a:rPr lang="en-US" i="1" dirty="0" err="1"/>
              <a:t>accompagne</a:t>
            </a:r>
            <a:r>
              <a:rPr lang="en-US" i="1" dirty="0"/>
              <a:t> la </a:t>
            </a:r>
            <a:r>
              <a:rPr lang="en-US" i="1" dirty="0" err="1"/>
              <a:t>lutte</a:t>
            </a:r>
            <a:r>
              <a:rPr lang="en-US" i="1" dirty="0"/>
              <a:t> </a:t>
            </a:r>
            <a:r>
              <a:rPr lang="en-US" i="1" dirty="0" err="1"/>
              <a:t>contre</a:t>
            </a:r>
            <a:r>
              <a:rPr lang="en-US" i="1" dirty="0"/>
              <a:t> </a:t>
            </a:r>
            <a:r>
              <a:rPr lang="en-US" i="1" dirty="0" err="1"/>
              <a:t>l'étalement</a:t>
            </a:r>
            <a:r>
              <a:rPr lang="en-US" i="1" dirty="0"/>
              <a:t> </a:t>
            </a:r>
            <a:r>
              <a:rPr lang="en-US" i="1" dirty="0" err="1"/>
              <a:t>urbain</a:t>
            </a:r>
            <a:r>
              <a:rPr lang="en-US" i="1" dirty="0"/>
              <a:t> et </a:t>
            </a:r>
            <a:r>
              <a:rPr lang="en-US" i="1" dirty="0" err="1"/>
              <a:t>l'objectif</a:t>
            </a:r>
            <a:r>
              <a:rPr lang="en-US" i="1" dirty="0"/>
              <a:t> de diminution de la </a:t>
            </a:r>
            <a:r>
              <a:rPr lang="en-US" i="1" dirty="0" err="1"/>
              <a:t>dépendance</a:t>
            </a:r>
            <a:r>
              <a:rPr lang="en-US" i="1" dirty="0"/>
              <a:t> </a:t>
            </a:r>
            <a:r>
              <a:rPr lang="en-US" i="1" dirty="0" err="1"/>
              <a:t>à</a:t>
            </a:r>
            <a:r>
              <a:rPr lang="en-US" i="1" dirty="0"/>
              <a:t> la </a:t>
            </a:r>
            <a:r>
              <a:rPr lang="en-US" i="1" dirty="0" err="1"/>
              <a:t>voiture</a:t>
            </a:r>
            <a:r>
              <a:rPr lang="en-US" i="1" dirty="0"/>
              <a:t>, en </a:t>
            </a:r>
            <a:r>
              <a:rPr lang="en-US" i="1" dirty="0" err="1"/>
              <a:t>créant</a:t>
            </a:r>
            <a:r>
              <a:rPr lang="en-US" i="1" dirty="0"/>
              <a:t> les conditions </a:t>
            </a:r>
            <a:r>
              <a:rPr lang="en-US" i="1" dirty="0" err="1"/>
              <a:t>favorables</a:t>
            </a:r>
            <a:r>
              <a:rPr lang="en-US" i="1" dirty="0"/>
              <a:t> </a:t>
            </a:r>
            <a:r>
              <a:rPr lang="en-US" i="1" dirty="0" err="1"/>
              <a:t>à</a:t>
            </a:r>
            <a:r>
              <a:rPr lang="en-US" i="1" dirty="0"/>
              <a:t> </a:t>
            </a:r>
            <a:r>
              <a:rPr lang="en-US" i="1" dirty="0" err="1"/>
              <a:t>l'optimisation</a:t>
            </a:r>
            <a:r>
              <a:rPr lang="en-US" i="1" dirty="0"/>
              <a:t> de </a:t>
            </a:r>
            <a:r>
              <a:rPr lang="en-US" i="1" dirty="0" err="1"/>
              <a:t>l'utilisation</a:t>
            </a:r>
            <a:r>
              <a:rPr lang="en-US" i="1" dirty="0"/>
              <a:t> des </a:t>
            </a:r>
            <a:r>
              <a:rPr lang="en-US" i="1" dirty="0" err="1"/>
              <a:t>ressources</a:t>
            </a:r>
            <a:r>
              <a:rPr lang="en-US" i="1" dirty="0"/>
              <a:t> </a:t>
            </a:r>
            <a:r>
              <a:rPr lang="en-US" i="1" dirty="0" err="1"/>
              <a:t>foncières</a:t>
            </a:r>
            <a:r>
              <a:rPr lang="en-US" i="1" dirty="0"/>
              <a:t> </a:t>
            </a:r>
            <a:r>
              <a:rPr lang="en-US" i="1" dirty="0" err="1"/>
              <a:t>disponibles</a:t>
            </a:r>
            <a:r>
              <a:rPr lang="en-US" i="1" dirty="0"/>
              <a:t> en </a:t>
            </a:r>
            <a:r>
              <a:rPr lang="en-US" i="1" dirty="0" err="1"/>
              <a:t>ville</a:t>
            </a:r>
            <a:r>
              <a:rPr lang="en-US" dirty="0"/>
              <a:t>”.</a:t>
            </a:r>
          </a:p>
        </p:txBody>
      </p:sp>
    </p:spTree>
    <p:extLst>
      <p:ext uri="{BB962C8B-B14F-4D97-AF65-F5344CB8AC3E}">
        <p14:creationId xmlns:p14="http://schemas.microsoft.com/office/powerpoint/2010/main" val="2421384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2753"/>
          </a:xfrm>
        </p:spPr>
        <p:txBody>
          <a:bodyPr>
            <a:normAutofit fontScale="90000"/>
          </a:bodyPr>
          <a:lstStyle/>
          <a:p>
            <a:endParaRPr lang="en-US" dirty="0"/>
          </a:p>
        </p:txBody>
      </p:sp>
      <p:sp>
        <p:nvSpPr>
          <p:cNvPr id="3" name="Content Placeholder 2"/>
          <p:cNvSpPr>
            <a:spLocks noGrp="1"/>
          </p:cNvSpPr>
          <p:nvPr>
            <p:ph idx="1"/>
          </p:nvPr>
        </p:nvSpPr>
        <p:spPr>
          <a:xfrm>
            <a:off x="457200" y="419652"/>
            <a:ext cx="8229600" cy="6913218"/>
          </a:xfrm>
        </p:spPr>
        <p:txBody>
          <a:bodyPr>
            <a:normAutofit fontScale="55000" lnSpcReduction="20000"/>
          </a:bodyPr>
          <a:lstStyle/>
          <a:p>
            <a:r>
              <a:rPr lang="en-US" dirty="0"/>
              <a:t>Les </a:t>
            </a:r>
            <a:r>
              <a:rPr lang="en-US" dirty="0" err="1"/>
              <a:t>demandes</a:t>
            </a:r>
            <a:r>
              <a:rPr lang="en-US" dirty="0"/>
              <a:t> </a:t>
            </a:r>
            <a:r>
              <a:rPr lang="en-US" dirty="0" err="1"/>
              <a:t>pourront</a:t>
            </a:r>
            <a:r>
              <a:rPr lang="en-US" dirty="0"/>
              <a:t> </a:t>
            </a:r>
            <a:r>
              <a:rPr lang="en-US" dirty="0" err="1"/>
              <a:t>concerner</a:t>
            </a:r>
            <a:r>
              <a:rPr lang="en-US" dirty="0"/>
              <a:t>, par </a:t>
            </a:r>
            <a:r>
              <a:rPr lang="en-US" dirty="0" err="1"/>
              <a:t>exemple</a:t>
            </a:r>
            <a:r>
              <a:rPr lang="en-US" dirty="0"/>
              <a:t>, les </a:t>
            </a:r>
            <a:r>
              <a:rPr lang="en-US" dirty="0" err="1"/>
              <a:t>ascenseurs</a:t>
            </a:r>
            <a:r>
              <a:rPr lang="en-US" dirty="0"/>
              <a:t> : </a:t>
            </a:r>
            <a:r>
              <a:rPr lang="en-US" dirty="0" err="1"/>
              <a:t>l’obligation</a:t>
            </a:r>
            <a:r>
              <a:rPr lang="en-US" dirty="0"/>
              <a:t> </a:t>
            </a:r>
            <a:r>
              <a:rPr lang="en-US" dirty="0" err="1"/>
              <a:t>d’installation</a:t>
            </a:r>
            <a:r>
              <a:rPr lang="en-US" dirty="0"/>
              <a:t> d’un </a:t>
            </a:r>
            <a:r>
              <a:rPr lang="en-US" dirty="0" err="1"/>
              <a:t>ascenseur</a:t>
            </a:r>
            <a:r>
              <a:rPr lang="en-US" dirty="0"/>
              <a:t> ne </a:t>
            </a:r>
            <a:r>
              <a:rPr lang="en-US" dirty="0" err="1"/>
              <a:t>s’imposant</a:t>
            </a:r>
            <a:r>
              <a:rPr lang="en-US" dirty="0"/>
              <a:t> </a:t>
            </a:r>
            <a:r>
              <a:rPr lang="en-US" dirty="0" err="1"/>
              <a:t>qu’au-dela</a:t>
            </a:r>
            <a:r>
              <a:rPr lang="en-US" dirty="0"/>
              <a:t>̀ du </a:t>
            </a:r>
            <a:r>
              <a:rPr lang="en-US" dirty="0" err="1"/>
              <a:t>troisième</a:t>
            </a:r>
            <a:r>
              <a:rPr lang="en-US" dirty="0"/>
              <a:t> </a:t>
            </a:r>
            <a:r>
              <a:rPr lang="en-US" dirty="0" err="1"/>
              <a:t>étage</a:t>
            </a:r>
            <a:r>
              <a:rPr lang="en-US" dirty="0"/>
              <a:t> </a:t>
            </a:r>
            <a:r>
              <a:rPr lang="en-US" dirty="0" err="1"/>
              <a:t>n’a</a:t>
            </a:r>
            <a:r>
              <a:rPr lang="en-US" dirty="0"/>
              <a:t> de </a:t>
            </a:r>
            <a:r>
              <a:rPr lang="en-US" dirty="0" err="1"/>
              <a:t>sens</a:t>
            </a:r>
            <a:r>
              <a:rPr lang="en-US" dirty="0"/>
              <a:t> </a:t>
            </a:r>
            <a:r>
              <a:rPr lang="en-US" dirty="0" err="1"/>
              <a:t>que</a:t>
            </a:r>
            <a:r>
              <a:rPr lang="en-US" dirty="0"/>
              <a:t> </a:t>
            </a:r>
            <a:r>
              <a:rPr lang="en-US" dirty="0" err="1"/>
              <a:t>si</a:t>
            </a:r>
            <a:r>
              <a:rPr lang="en-US" dirty="0"/>
              <a:t> les </a:t>
            </a:r>
            <a:r>
              <a:rPr lang="en-US" dirty="0" err="1"/>
              <a:t>niveaux</a:t>
            </a:r>
            <a:r>
              <a:rPr lang="en-US" dirty="0"/>
              <a:t> </a:t>
            </a:r>
            <a:r>
              <a:rPr lang="en-US" dirty="0" err="1"/>
              <a:t>existants</a:t>
            </a:r>
            <a:r>
              <a:rPr lang="en-US" dirty="0"/>
              <a:t> </a:t>
            </a:r>
            <a:r>
              <a:rPr lang="en-US" dirty="0" err="1"/>
              <a:t>disposent</a:t>
            </a:r>
            <a:r>
              <a:rPr lang="en-US" dirty="0"/>
              <a:t> </a:t>
            </a:r>
            <a:r>
              <a:rPr lang="en-US" dirty="0" err="1"/>
              <a:t>déja</a:t>
            </a:r>
            <a:r>
              <a:rPr lang="en-US" dirty="0"/>
              <a:t>̀ d’un </a:t>
            </a:r>
            <a:r>
              <a:rPr lang="en-US" dirty="0" err="1"/>
              <a:t>tel</a:t>
            </a:r>
            <a:r>
              <a:rPr lang="en-US" dirty="0"/>
              <a:t> </a:t>
            </a:r>
            <a:r>
              <a:rPr lang="en-US" dirty="0" err="1"/>
              <a:t>équipement</a:t>
            </a:r>
            <a:r>
              <a:rPr lang="en-US" dirty="0"/>
              <a:t>. </a:t>
            </a:r>
          </a:p>
          <a:p>
            <a:r>
              <a:rPr lang="en-US" dirty="0"/>
              <a:t>Il en </a:t>
            </a:r>
            <a:r>
              <a:rPr lang="en-US" dirty="0" err="1"/>
              <a:t>est</a:t>
            </a:r>
            <a:r>
              <a:rPr lang="en-US" dirty="0"/>
              <a:t> de </a:t>
            </a:r>
            <a:r>
              <a:rPr lang="en-US" dirty="0" err="1"/>
              <a:t>même</a:t>
            </a:r>
            <a:r>
              <a:rPr lang="en-US" dirty="0"/>
              <a:t> en </a:t>
            </a:r>
            <a:r>
              <a:rPr lang="en-US" dirty="0" err="1"/>
              <a:t>matière</a:t>
            </a:r>
            <a:r>
              <a:rPr lang="en-US" dirty="0"/>
              <a:t> de </a:t>
            </a:r>
            <a:r>
              <a:rPr lang="en-US" dirty="0" err="1"/>
              <a:t>sécurite</a:t>
            </a:r>
            <a:r>
              <a:rPr lang="en-US" dirty="0"/>
              <a:t>́ </a:t>
            </a:r>
            <a:r>
              <a:rPr lang="en-US" dirty="0" err="1"/>
              <a:t>incendie</a:t>
            </a:r>
            <a:r>
              <a:rPr lang="en-US" dirty="0"/>
              <a:t> et </a:t>
            </a:r>
            <a:r>
              <a:rPr lang="en-US" dirty="0" err="1"/>
              <a:t>notamment</a:t>
            </a:r>
            <a:r>
              <a:rPr lang="en-US" dirty="0"/>
              <a:t> </a:t>
            </a:r>
            <a:r>
              <a:rPr lang="en-US" dirty="0" err="1"/>
              <a:t>l’obligation</a:t>
            </a:r>
            <a:r>
              <a:rPr lang="en-US" dirty="0"/>
              <a:t> "</a:t>
            </a:r>
            <a:r>
              <a:rPr lang="en-US" dirty="0" err="1"/>
              <a:t>d’encloisonnement</a:t>
            </a:r>
            <a:r>
              <a:rPr lang="en-US" dirty="0"/>
              <a:t> des </a:t>
            </a:r>
            <a:r>
              <a:rPr lang="en-US" dirty="0" err="1"/>
              <a:t>escaliers</a:t>
            </a:r>
            <a:r>
              <a:rPr lang="en-US" dirty="0"/>
              <a:t>". </a:t>
            </a:r>
            <a:r>
              <a:rPr lang="en-US" dirty="0" err="1"/>
              <a:t>S’il</a:t>
            </a:r>
            <a:r>
              <a:rPr lang="en-US" dirty="0"/>
              <a:t> </a:t>
            </a:r>
            <a:r>
              <a:rPr lang="en-US" dirty="0" err="1"/>
              <a:t>est</a:t>
            </a:r>
            <a:r>
              <a:rPr lang="en-US" dirty="0"/>
              <a:t> </a:t>
            </a:r>
            <a:r>
              <a:rPr lang="en-US" dirty="0" err="1"/>
              <a:t>techniquement</a:t>
            </a:r>
            <a:r>
              <a:rPr lang="en-US" dirty="0"/>
              <a:t> possible </a:t>
            </a:r>
            <a:r>
              <a:rPr lang="en-US" dirty="0" err="1"/>
              <a:t>d’encloisonner</a:t>
            </a:r>
            <a:r>
              <a:rPr lang="en-US" dirty="0"/>
              <a:t> les </a:t>
            </a:r>
            <a:r>
              <a:rPr lang="en-US" dirty="0" err="1"/>
              <a:t>escaliers</a:t>
            </a:r>
            <a:r>
              <a:rPr lang="en-US" dirty="0"/>
              <a:t> des </a:t>
            </a:r>
            <a:r>
              <a:rPr lang="en-US" dirty="0" err="1"/>
              <a:t>étages</a:t>
            </a:r>
            <a:r>
              <a:rPr lang="en-US" dirty="0"/>
              <a:t> </a:t>
            </a:r>
            <a:r>
              <a:rPr lang="en-US" dirty="0" err="1"/>
              <a:t>nouvellement</a:t>
            </a:r>
            <a:r>
              <a:rPr lang="en-US" dirty="0"/>
              <a:t> </a:t>
            </a:r>
            <a:r>
              <a:rPr lang="en-US" dirty="0" err="1"/>
              <a:t>créés</a:t>
            </a:r>
            <a:r>
              <a:rPr lang="en-US" dirty="0"/>
              <a:t>, </a:t>
            </a:r>
            <a:r>
              <a:rPr lang="en-US" dirty="0" err="1"/>
              <a:t>l’objectif</a:t>
            </a:r>
            <a:r>
              <a:rPr lang="en-US" dirty="0"/>
              <a:t> </a:t>
            </a:r>
            <a:r>
              <a:rPr lang="en-US" dirty="0" err="1"/>
              <a:t>d’être</a:t>
            </a:r>
            <a:r>
              <a:rPr lang="en-US" dirty="0"/>
              <a:t> </a:t>
            </a:r>
            <a:r>
              <a:rPr lang="en-US" dirty="0" err="1"/>
              <a:t>isolés</a:t>
            </a:r>
            <a:r>
              <a:rPr lang="en-US" dirty="0"/>
              <a:t> des </a:t>
            </a:r>
            <a:r>
              <a:rPr lang="en-US" dirty="0" err="1"/>
              <a:t>fumées</a:t>
            </a:r>
            <a:r>
              <a:rPr lang="en-US" dirty="0"/>
              <a:t> </a:t>
            </a:r>
            <a:r>
              <a:rPr lang="en-US" dirty="0" err="1"/>
              <a:t>peut</a:t>
            </a:r>
            <a:r>
              <a:rPr lang="en-US" dirty="0"/>
              <a:t> </a:t>
            </a:r>
            <a:r>
              <a:rPr lang="en-US" dirty="0" err="1"/>
              <a:t>s’avérer</a:t>
            </a:r>
            <a:r>
              <a:rPr lang="en-US" dirty="0"/>
              <a:t> impossible à </a:t>
            </a:r>
            <a:r>
              <a:rPr lang="en-US" dirty="0" err="1"/>
              <a:t>atteindre</a:t>
            </a:r>
            <a:r>
              <a:rPr lang="en-US" dirty="0"/>
              <a:t> </a:t>
            </a:r>
            <a:r>
              <a:rPr lang="en-US" dirty="0" err="1"/>
              <a:t>dans</a:t>
            </a:r>
            <a:r>
              <a:rPr lang="en-US" dirty="0"/>
              <a:t> les </a:t>
            </a:r>
            <a:r>
              <a:rPr lang="en-US" dirty="0" err="1"/>
              <a:t>étages</a:t>
            </a:r>
            <a:r>
              <a:rPr lang="en-US" dirty="0"/>
              <a:t> </a:t>
            </a:r>
            <a:r>
              <a:rPr lang="en-US" dirty="0" err="1"/>
              <a:t>inférieurs</a:t>
            </a:r>
            <a:r>
              <a:rPr lang="en-US" dirty="0"/>
              <a:t> </a:t>
            </a:r>
            <a:r>
              <a:rPr lang="en-US" dirty="0" err="1"/>
              <a:t>existants</a:t>
            </a:r>
            <a:r>
              <a:rPr lang="en-US" dirty="0"/>
              <a:t>. </a:t>
            </a:r>
          </a:p>
          <a:p>
            <a:r>
              <a:rPr lang="en-US" dirty="0"/>
              <a:t>Les </a:t>
            </a:r>
            <a:r>
              <a:rPr lang="en-US" dirty="0" err="1"/>
              <a:t>possibilités</a:t>
            </a:r>
            <a:r>
              <a:rPr lang="en-US" dirty="0"/>
              <a:t> de </a:t>
            </a:r>
            <a:r>
              <a:rPr lang="en-US" dirty="0" err="1"/>
              <a:t>dérogations</a:t>
            </a:r>
            <a:r>
              <a:rPr lang="en-US" dirty="0"/>
              <a:t> aux </a:t>
            </a:r>
            <a:r>
              <a:rPr lang="en-US" dirty="0" err="1"/>
              <a:t>règles</a:t>
            </a:r>
            <a:r>
              <a:rPr lang="en-US" dirty="0"/>
              <a:t> relatives à la </a:t>
            </a:r>
            <a:r>
              <a:rPr lang="en-US" dirty="0" err="1"/>
              <a:t>sécurite</a:t>
            </a:r>
            <a:r>
              <a:rPr lang="en-US" dirty="0"/>
              <a:t>́ </a:t>
            </a:r>
            <a:r>
              <a:rPr lang="en-US" dirty="0" err="1"/>
              <a:t>incendie</a:t>
            </a:r>
            <a:r>
              <a:rPr lang="en-US" dirty="0"/>
              <a:t> </a:t>
            </a:r>
            <a:r>
              <a:rPr lang="en-US" dirty="0" err="1"/>
              <a:t>peuvent</a:t>
            </a:r>
            <a:r>
              <a:rPr lang="en-US" dirty="0"/>
              <a:t> </a:t>
            </a:r>
            <a:r>
              <a:rPr lang="en-US" dirty="0" err="1"/>
              <a:t>donc</a:t>
            </a:r>
            <a:r>
              <a:rPr lang="en-US" dirty="0"/>
              <a:t> </a:t>
            </a:r>
            <a:r>
              <a:rPr lang="en-US" dirty="0" err="1"/>
              <a:t>concerner</a:t>
            </a:r>
            <a:r>
              <a:rPr lang="en-US" dirty="0"/>
              <a:t> des </a:t>
            </a:r>
            <a:r>
              <a:rPr lang="en-US" dirty="0" err="1"/>
              <a:t>exigences</a:t>
            </a:r>
            <a:r>
              <a:rPr lang="en-US" dirty="0"/>
              <a:t> techniques et de </a:t>
            </a:r>
            <a:r>
              <a:rPr lang="en-US" dirty="0" err="1"/>
              <a:t>moyens</a:t>
            </a:r>
            <a:r>
              <a:rPr lang="en-US" dirty="0"/>
              <a:t> de la </a:t>
            </a:r>
            <a:r>
              <a:rPr lang="en-US" dirty="0" err="1"/>
              <a:t>réglementation</a:t>
            </a:r>
            <a:r>
              <a:rPr lang="en-US" dirty="0"/>
              <a:t>, </a:t>
            </a:r>
            <a:r>
              <a:rPr lang="en-US" dirty="0" err="1"/>
              <a:t>mais</a:t>
            </a:r>
            <a:r>
              <a:rPr lang="en-US" dirty="0"/>
              <a:t> ne </a:t>
            </a:r>
            <a:r>
              <a:rPr lang="en-US" dirty="0" err="1"/>
              <a:t>peuvent</a:t>
            </a:r>
            <a:r>
              <a:rPr lang="en-US" dirty="0"/>
              <a:t> porter </a:t>
            </a:r>
            <a:r>
              <a:rPr lang="en-US" dirty="0" err="1"/>
              <a:t>sur</a:t>
            </a:r>
            <a:r>
              <a:rPr lang="en-US" dirty="0"/>
              <a:t> le </a:t>
            </a:r>
            <a:r>
              <a:rPr lang="en-US" dirty="0" err="1"/>
              <a:t>principe</a:t>
            </a:r>
            <a:r>
              <a:rPr lang="en-US" dirty="0"/>
              <a:t> de </a:t>
            </a:r>
            <a:r>
              <a:rPr lang="en-US" dirty="0" err="1"/>
              <a:t>celle</a:t>
            </a:r>
            <a:r>
              <a:rPr lang="en-US" dirty="0"/>
              <a:t>-ci. </a:t>
            </a:r>
            <a:r>
              <a:rPr lang="en-US" dirty="0" err="1"/>
              <a:t>Elles</a:t>
            </a:r>
            <a:r>
              <a:rPr lang="en-US" dirty="0"/>
              <a:t> ne </a:t>
            </a:r>
            <a:r>
              <a:rPr lang="en-US" dirty="0" err="1"/>
              <a:t>doivent</a:t>
            </a:r>
            <a:r>
              <a:rPr lang="en-US" dirty="0"/>
              <a:t> pas </a:t>
            </a:r>
            <a:r>
              <a:rPr lang="en-US" dirty="0" err="1"/>
              <a:t>conduire</a:t>
            </a:r>
            <a:r>
              <a:rPr lang="en-US" dirty="0"/>
              <a:t> à </a:t>
            </a:r>
            <a:r>
              <a:rPr lang="en-US" dirty="0" err="1"/>
              <a:t>une</a:t>
            </a:r>
            <a:r>
              <a:rPr lang="en-US" dirty="0"/>
              <a:t> </a:t>
            </a:r>
            <a:r>
              <a:rPr lang="en-US" dirty="0" err="1"/>
              <a:t>dégradation</a:t>
            </a:r>
            <a:r>
              <a:rPr lang="en-US" dirty="0"/>
              <a:t> des </a:t>
            </a:r>
            <a:r>
              <a:rPr lang="en-US" dirty="0" err="1"/>
              <a:t>caractéristiques</a:t>
            </a:r>
            <a:r>
              <a:rPr lang="en-US" dirty="0"/>
              <a:t> et du </a:t>
            </a:r>
            <a:r>
              <a:rPr lang="en-US" dirty="0" err="1"/>
              <a:t>niveau</a:t>
            </a:r>
            <a:r>
              <a:rPr lang="en-US" dirty="0"/>
              <a:t> de protection de la </a:t>
            </a:r>
            <a:r>
              <a:rPr lang="en-US" dirty="0" err="1"/>
              <a:t>partie</a:t>
            </a:r>
            <a:r>
              <a:rPr lang="en-US" dirty="0"/>
              <a:t> </a:t>
            </a:r>
            <a:r>
              <a:rPr lang="en-US" dirty="0" err="1"/>
              <a:t>existante</a:t>
            </a:r>
            <a:r>
              <a:rPr lang="en-US" dirty="0"/>
              <a:t>. En compensation, des </a:t>
            </a:r>
            <a:r>
              <a:rPr lang="en-US" dirty="0" err="1"/>
              <a:t>mesures</a:t>
            </a:r>
            <a:r>
              <a:rPr lang="en-US" dirty="0"/>
              <a:t> </a:t>
            </a:r>
            <a:r>
              <a:rPr lang="en-US" dirty="0" err="1"/>
              <a:t>pourront</a:t>
            </a:r>
            <a:r>
              <a:rPr lang="en-US" dirty="0"/>
              <a:t> </a:t>
            </a:r>
            <a:r>
              <a:rPr lang="en-US" dirty="0" err="1"/>
              <a:t>être</a:t>
            </a:r>
            <a:r>
              <a:rPr lang="en-US" dirty="0"/>
              <a:t> </a:t>
            </a:r>
            <a:r>
              <a:rPr lang="en-US" dirty="0" err="1"/>
              <a:t>proposées</a:t>
            </a:r>
            <a:r>
              <a:rPr lang="en-US" dirty="0"/>
              <a:t> par le </a:t>
            </a:r>
            <a:r>
              <a:rPr lang="en-US" dirty="0" err="1"/>
              <a:t>demandeur</a:t>
            </a:r>
            <a:r>
              <a:rPr lang="en-US" dirty="0"/>
              <a:t> </a:t>
            </a:r>
            <a:r>
              <a:rPr lang="en-US" dirty="0" err="1"/>
              <a:t>ou</a:t>
            </a:r>
            <a:r>
              <a:rPr lang="en-US" dirty="0"/>
              <a:t> </a:t>
            </a:r>
            <a:r>
              <a:rPr lang="en-US" dirty="0" err="1"/>
              <a:t>lui</a:t>
            </a:r>
            <a:r>
              <a:rPr lang="en-US" dirty="0"/>
              <a:t> </a:t>
            </a:r>
            <a:r>
              <a:rPr lang="en-US" dirty="0" err="1"/>
              <a:t>seront</a:t>
            </a:r>
            <a:r>
              <a:rPr lang="en-US" dirty="0"/>
              <a:t> </a:t>
            </a:r>
            <a:r>
              <a:rPr lang="en-US" dirty="0" err="1"/>
              <a:t>imposées</a:t>
            </a:r>
            <a:r>
              <a:rPr lang="en-US" dirty="0"/>
              <a:t> pour </a:t>
            </a:r>
            <a:r>
              <a:rPr lang="en-US" dirty="0" err="1"/>
              <a:t>permettre</a:t>
            </a:r>
            <a:r>
              <a:rPr lang="en-US" dirty="0"/>
              <a:t> </a:t>
            </a:r>
            <a:r>
              <a:rPr lang="en-US" dirty="0" err="1"/>
              <a:t>une</a:t>
            </a:r>
            <a:r>
              <a:rPr lang="en-US" dirty="0"/>
              <a:t> </a:t>
            </a:r>
            <a:r>
              <a:rPr lang="en-US" dirty="0" err="1"/>
              <a:t>amélioration</a:t>
            </a:r>
            <a:r>
              <a:rPr lang="en-US" dirty="0"/>
              <a:t> </a:t>
            </a:r>
            <a:r>
              <a:rPr lang="en-US" dirty="0" err="1"/>
              <a:t>globale</a:t>
            </a:r>
            <a:r>
              <a:rPr lang="en-US" dirty="0"/>
              <a:t> du </a:t>
            </a:r>
            <a:r>
              <a:rPr lang="en-US" dirty="0" err="1"/>
              <a:t>niveau</a:t>
            </a:r>
            <a:r>
              <a:rPr lang="en-US" dirty="0"/>
              <a:t> de protection de la </a:t>
            </a:r>
            <a:r>
              <a:rPr lang="en-US" dirty="0" err="1"/>
              <a:t>partie</a:t>
            </a:r>
            <a:r>
              <a:rPr lang="en-US" dirty="0"/>
              <a:t> </a:t>
            </a:r>
            <a:r>
              <a:rPr lang="en-US" dirty="0" err="1"/>
              <a:t>existante</a:t>
            </a:r>
            <a:r>
              <a:rPr lang="en-US" dirty="0"/>
              <a:t>. </a:t>
            </a:r>
          </a:p>
          <a:p>
            <a:r>
              <a:rPr lang="en-US" dirty="0"/>
              <a:t>En </a:t>
            </a:r>
            <a:r>
              <a:rPr lang="en-US" dirty="0" err="1"/>
              <a:t>matière</a:t>
            </a:r>
            <a:r>
              <a:rPr lang="en-US" dirty="0"/>
              <a:t> de </a:t>
            </a:r>
            <a:r>
              <a:rPr lang="en-US" dirty="0" err="1"/>
              <a:t>réglementation</a:t>
            </a:r>
            <a:r>
              <a:rPr lang="en-US" dirty="0"/>
              <a:t> </a:t>
            </a:r>
            <a:r>
              <a:rPr lang="en-US" dirty="0" err="1"/>
              <a:t>thermique</a:t>
            </a:r>
            <a:r>
              <a:rPr lang="en-US" dirty="0"/>
              <a:t>, la </a:t>
            </a:r>
            <a:r>
              <a:rPr lang="en-US" dirty="0" err="1"/>
              <a:t>surélévation</a:t>
            </a:r>
            <a:r>
              <a:rPr lang="en-US" dirty="0"/>
              <a:t> sera </a:t>
            </a:r>
            <a:r>
              <a:rPr lang="en-US" dirty="0" err="1"/>
              <a:t>réalisée</a:t>
            </a:r>
            <a:r>
              <a:rPr lang="en-US" dirty="0"/>
              <a:t> en tenant </a:t>
            </a:r>
            <a:r>
              <a:rPr lang="en-US" dirty="0" err="1"/>
              <a:t>compte</a:t>
            </a:r>
            <a:r>
              <a:rPr lang="en-US" dirty="0"/>
              <a:t> de la configuration et des </a:t>
            </a:r>
            <a:r>
              <a:rPr lang="en-US" dirty="0" err="1"/>
              <a:t>matériaux</a:t>
            </a:r>
            <a:r>
              <a:rPr lang="en-US" dirty="0"/>
              <a:t> </a:t>
            </a:r>
            <a:r>
              <a:rPr lang="en-US" dirty="0" err="1"/>
              <a:t>existants</a:t>
            </a:r>
            <a:r>
              <a:rPr lang="en-US" dirty="0"/>
              <a:t>; des </a:t>
            </a:r>
            <a:r>
              <a:rPr lang="en-US" dirty="0" err="1"/>
              <a:t>exigences</a:t>
            </a:r>
            <a:r>
              <a:rPr lang="en-US" dirty="0"/>
              <a:t> </a:t>
            </a:r>
            <a:r>
              <a:rPr lang="en-US" dirty="0" err="1"/>
              <a:t>telles</a:t>
            </a:r>
            <a:r>
              <a:rPr lang="en-US" dirty="0"/>
              <a:t> </a:t>
            </a:r>
            <a:r>
              <a:rPr lang="en-US" dirty="0" err="1"/>
              <a:t>que</a:t>
            </a:r>
            <a:r>
              <a:rPr lang="en-US" dirty="0"/>
              <a:t> la conception bio-</a:t>
            </a:r>
            <a:r>
              <a:rPr lang="en-US" dirty="0" err="1"/>
              <a:t>climatique</a:t>
            </a:r>
            <a:r>
              <a:rPr lang="en-US" dirty="0"/>
              <a:t>, les </a:t>
            </a:r>
            <a:r>
              <a:rPr lang="en-US" dirty="0" err="1"/>
              <a:t>équipements</a:t>
            </a:r>
            <a:r>
              <a:rPr lang="en-US" dirty="0"/>
              <a:t> de </a:t>
            </a:r>
            <a:r>
              <a:rPr lang="en-US" dirty="0" err="1"/>
              <a:t>chauffage</a:t>
            </a:r>
            <a:r>
              <a:rPr lang="en-US" dirty="0"/>
              <a:t> </a:t>
            </a:r>
            <a:r>
              <a:rPr lang="en-US" dirty="0" err="1"/>
              <a:t>ou</a:t>
            </a:r>
            <a:r>
              <a:rPr lang="en-US" dirty="0"/>
              <a:t> de surface </a:t>
            </a:r>
            <a:r>
              <a:rPr lang="en-US" dirty="0" err="1"/>
              <a:t>minimale</a:t>
            </a:r>
            <a:r>
              <a:rPr lang="en-US" dirty="0"/>
              <a:t> de surface </a:t>
            </a:r>
            <a:r>
              <a:rPr lang="en-US" dirty="0" err="1"/>
              <a:t>vitrée</a:t>
            </a:r>
            <a:r>
              <a:rPr lang="en-US" dirty="0"/>
              <a:t> </a:t>
            </a:r>
            <a:r>
              <a:rPr lang="en-US" dirty="0" err="1"/>
              <a:t>seront</a:t>
            </a:r>
            <a:r>
              <a:rPr lang="en-US" dirty="0"/>
              <a:t> </a:t>
            </a:r>
            <a:r>
              <a:rPr lang="en-US" dirty="0" err="1"/>
              <a:t>nécessairement</a:t>
            </a:r>
            <a:r>
              <a:rPr lang="en-US" dirty="0"/>
              <a:t> </a:t>
            </a:r>
            <a:r>
              <a:rPr lang="en-US" dirty="0" err="1"/>
              <a:t>conditionnées</a:t>
            </a:r>
            <a:r>
              <a:rPr lang="en-US" dirty="0"/>
              <a:t> par </a:t>
            </a:r>
            <a:r>
              <a:rPr lang="en-US" dirty="0" err="1"/>
              <a:t>l’existant</a:t>
            </a:r>
            <a:r>
              <a:rPr lang="en-US" dirty="0"/>
              <a:t> et le </a:t>
            </a:r>
            <a:r>
              <a:rPr lang="en-US" dirty="0" err="1"/>
              <a:t>projet</a:t>
            </a:r>
            <a:r>
              <a:rPr lang="en-US" dirty="0"/>
              <a:t> </a:t>
            </a:r>
            <a:r>
              <a:rPr lang="en-US" dirty="0" err="1"/>
              <a:t>n’aura</a:t>
            </a:r>
            <a:r>
              <a:rPr lang="en-US" dirty="0"/>
              <a:t> pas </a:t>
            </a:r>
            <a:r>
              <a:rPr lang="en-US" dirty="0" err="1"/>
              <a:t>tous</a:t>
            </a:r>
            <a:r>
              <a:rPr lang="en-US" dirty="0"/>
              <a:t> les </a:t>
            </a:r>
            <a:r>
              <a:rPr lang="en-US" dirty="0" err="1"/>
              <a:t>degrés</a:t>
            </a:r>
            <a:r>
              <a:rPr lang="en-US" dirty="0"/>
              <a:t> de </a:t>
            </a:r>
            <a:r>
              <a:rPr lang="en-US" dirty="0" err="1"/>
              <a:t>liberte</a:t>
            </a:r>
            <a:r>
              <a:rPr lang="en-US" dirty="0"/>
              <a:t>́ pour </a:t>
            </a:r>
            <a:r>
              <a:rPr lang="en-US" dirty="0" err="1"/>
              <a:t>atteindre</a:t>
            </a:r>
            <a:r>
              <a:rPr lang="en-US" dirty="0"/>
              <a:t> </a:t>
            </a:r>
            <a:r>
              <a:rPr lang="en-US" dirty="0" err="1"/>
              <a:t>l’exigence</a:t>
            </a:r>
            <a:r>
              <a:rPr lang="en-US" dirty="0"/>
              <a:t> de 50 kwh/m2 par an, </a:t>
            </a:r>
            <a:r>
              <a:rPr lang="en-US" dirty="0" err="1"/>
              <a:t>ce</a:t>
            </a:r>
            <a:r>
              <a:rPr lang="en-US" dirty="0"/>
              <a:t> qui </a:t>
            </a:r>
            <a:r>
              <a:rPr lang="en-US" dirty="0" err="1"/>
              <a:t>peut</a:t>
            </a:r>
            <a:r>
              <a:rPr lang="en-US" dirty="0"/>
              <a:t> justifier </a:t>
            </a:r>
            <a:r>
              <a:rPr lang="en-US" dirty="0" err="1"/>
              <a:t>une</a:t>
            </a:r>
            <a:r>
              <a:rPr lang="en-US" dirty="0"/>
              <a:t> </a:t>
            </a:r>
            <a:r>
              <a:rPr lang="en-US" dirty="0" err="1"/>
              <a:t>dérogation</a:t>
            </a:r>
            <a:r>
              <a:rPr lang="en-US" dirty="0"/>
              <a:t>. </a:t>
            </a:r>
          </a:p>
          <a:p>
            <a:r>
              <a:rPr lang="en-US" dirty="0" err="1"/>
              <a:t>Concernant</a:t>
            </a:r>
            <a:r>
              <a:rPr lang="en-US" dirty="0"/>
              <a:t> </a:t>
            </a:r>
            <a:r>
              <a:rPr lang="en-US" dirty="0" err="1"/>
              <a:t>l’isolation</a:t>
            </a:r>
            <a:r>
              <a:rPr lang="en-US" dirty="0"/>
              <a:t> </a:t>
            </a:r>
            <a:r>
              <a:rPr lang="en-US" dirty="0" err="1"/>
              <a:t>acoustique</a:t>
            </a:r>
            <a:r>
              <a:rPr lang="en-US" dirty="0"/>
              <a:t>, les </a:t>
            </a:r>
            <a:r>
              <a:rPr lang="en-US" dirty="0" err="1"/>
              <a:t>difficultés</a:t>
            </a:r>
            <a:r>
              <a:rPr lang="en-US" dirty="0"/>
              <a:t> </a:t>
            </a:r>
            <a:r>
              <a:rPr lang="en-US" dirty="0" err="1"/>
              <a:t>sont</a:t>
            </a:r>
            <a:r>
              <a:rPr lang="en-US" dirty="0"/>
              <a:t> </a:t>
            </a:r>
            <a:r>
              <a:rPr lang="en-US" dirty="0" err="1"/>
              <a:t>similaires</a:t>
            </a:r>
            <a:r>
              <a:rPr lang="en-US" dirty="0"/>
              <a:t> à </a:t>
            </a:r>
            <a:r>
              <a:rPr lang="en-US" dirty="0" err="1"/>
              <a:t>celles</a:t>
            </a:r>
            <a:r>
              <a:rPr lang="en-US" dirty="0"/>
              <a:t> de la </a:t>
            </a:r>
            <a:r>
              <a:rPr lang="en-US" dirty="0" err="1"/>
              <a:t>réglementation</a:t>
            </a:r>
            <a:r>
              <a:rPr lang="en-US" dirty="0"/>
              <a:t> </a:t>
            </a:r>
            <a:r>
              <a:rPr lang="en-US" dirty="0" err="1"/>
              <a:t>thermique</a:t>
            </a:r>
            <a:r>
              <a:rPr lang="en-US" dirty="0"/>
              <a:t> : le son se </a:t>
            </a:r>
            <a:r>
              <a:rPr lang="en-US" dirty="0" err="1"/>
              <a:t>propageant</a:t>
            </a:r>
            <a:r>
              <a:rPr lang="en-US" dirty="0"/>
              <a:t> par </a:t>
            </a:r>
            <a:r>
              <a:rPr lang="en-US" dirty="0" err="1"/>
              <a:t>tous</a:t>
            </a:r>
            <a:r>
              <a:rPr lang="en-US" dirty="0"/>
              <a:t> les </a:t>
            </a:r>
            <a:r>
              <a:rPr lang="en-US" dirty="0" err="1"/>
              <a:t>canaux</a:t>
            </a:r>
            <a:r>
              <a:rPr lang="en-US" dirty="0"/>
              <a:t> et </a:t>
            </a:r>
            <a:r>
              <a:rPr lang="en-US" dirty="0" err="1"/>
              <a:t>matériaux</a:t>
            </a:r>
            <a:r>
              <a:rPr lang="en-US" dirty="0"/>
              <a:t> de </a:t>
            </a:r>
            <a:r>
              <a:rPr lang="en-US" dirty="0" err="1"/>
              <a:t>manière</a:t>
            </a:r>
            <a:r>
              <a:rPr lang="en-US" dirty="0"/>
              <a:t> </a:t>
            </a:r>
            <a:r>
              <a:rPr lang="en-US" dirty="0" err="1"/>
              <a:t>distincte</a:t>
            </a:r>
            <a:r>
              <a:rPr lang="en-US" dirty="0"/>
              <a:t>, le bruit, </a:t>
            </a:r>
            <a:r>
              <a:rPr lang="en-US" dirty="0" err="1"/>
              <a:t>même</a:t>
            </a:r>
            <a:r>
              <a:rPr lang="en-US" dirty="0"/>
              <a:t> </a:t>
            </a:r>
            <a:r>
              <a:rPr lang="en-US" dirty="0" err="1"/>
              <a:t>venant</a:t>
            </a:r>
            <a:r>
              <a:rPr lang="en-US" dirty="0"/>
              <a:t> de </a:t>
            </a:r>
            <a:r>
              <a:rPr lang="en-US" dirty="0" err="1"/>
              <a:t>l’extérieur</a:t>
            </a:r>
            <a:r>
              <a:rPr lang="en-US" dirty="0"/>
              <a:t>, </a:t>
            </a:r>
            <a:r>
              <a:rPr lang="en-US" dirty="0" err="1"/>
              <a:t>pourra</a:t>
            </a:r>
            <a:r>
              <a:rPr lang="en-US" dirty="0"/>
              <a:t> </a:t>
            </a:r>
            <a:r>
              <a:rPr lang="en-US" dirty="0" err="1"/>
              <a:t>être</a:t>
            </a:r>
            <a:r>
              <a:rPr lang="en-US" dirty="0"/>
              <a:t> </a:t>
            </a:r>
            <a:r>
              <a:rPr lang="en-US" dirty="0" err="1"/>
              <a:t>transmis</a:t>
            </a:r>
            <a:r>
              <a:rPr lang="en-US" dirty="0"/>
              <a:t> par les </a:t>
            </a:r>
            <a:r>
              <a:rPr lang="en-US" dirty="0" err="1"/>
              <a:t>étages</a:t>
            </a:r>
            <a:r>
              <a:rPr lang="en-US" dirty="0"/>
              <a:t> </a:t>
            </a:r>
            <a:r>
              <a:rPr lang="en-US" dirty="0" err="1"/>
              <a:t>existants</a:t>
            </a:r>
            <a:r>
              <a:rPr lang="en-US" dirty="0"/>
              <a:t>. Là </a:t>
            </a:r>
            <a:r>
              <a:rPr lang="en-US" dirty="0" err="1"/>
              <a:t>aussi</a:t>
            </a:r>
            <a:r>
              <a:rPr lang="en-US" dirty="0"/>
              <a:t>, </a:t>
            </a:r>
            <a:r>
              <a:rPr lang="en-US" dirty="0" err="1"/>
              <a:t>il</a:t>
            </a:r>
            <a:r>
              <a:rPr lang="en-US" dirty="0"/>
              <a:t> </a:t>
            </a:r>
            <a:r>
              <a:rPr lang="en-US" dirty="0" err="1"/>
              <a:t>peut</a:t>
            </a:r>
            <a:r>
              <a:rPr lang="en-US" dirty="0"/>
              <a:t> </a:t>
            </a:r>
            <a:r>
              <a:rPr lang="en-US" dirty="0" err="1"/>
              <a:t>être</a:t>
            </a:r>
            <a:r>
              <a:rPr lang="en-US" dirty="0"/>
              <a:t> </a:t>
            </a:r>
            <a:r>
              <a:rPr lang="en-US" dirty="0" err="1"/>
              <a:t>opportun</a:t>
            </a:r>
            <a:r>
              <a:rPr lang="en-US" dirty="0"/>
              <a:t> </a:t>
            </a:r>
            <a:r>
              <a:rPr lang="en-US" dirty="0" err="1"/>
              <a:t>d’accorder</a:t>
            </a:r>
            <a:r>
              <a:rPr lang="en-US" dirty="0"/>
              <a:t> </a:t>
            </a:r>
            <a:r>
              <a:rPr lang="en-US" dirty="0" err="1"/>
              <a:t>une</a:t>
            </a:r>
            <a:r>
              <a:rPr lang="en-US" dirty="0"/>
              <a:t> </a:t>
            </a:r>
            <a:r>
              <a:rPr lang="en-US" dirty="0" err="1"/>
              <a:t>dérogation</a:t>
            </a:r>
            <a:r>
              <a:rPr lang="en-US" dirty="0"/>
              <a:t> </a:t>
            </a:r>
            <a:r>
              <a:rPr lang="en-US" dirty="0" err="1"/>
              <a:t>afin</a:t>
            </a:r>
            <a:r>
              <a:rPr lang="en-US" dirty="0"/>
              <a:t> de </a:t>
            </a:r>
            <a:r>
              <a:rPr lang="en-US" dirty="0" err="1"/>
              <a:t>permettre</a:t>
            </a:r>
            <a:r>
              <a:rPr lang="en-US" dirty="0"/>
              <a:t>, </a:t>
            </a:r>
            <a:r>
              <a:rPr lang="en-US" dirty="0" err="1"/>
              <a:t>malgre</a:t>
            </a:r>
            <a:r>
              <a:rPr lang="en-US" dirty="0"/>
              <a:t>́ </a:t>
            </a:r>
            <a:r>
              <a:rPr lang="en-US" dirty="0" err="1"/>
              <a:t>cela</a:t>
            </a:r>
            <a:r>
              <a:rPr lang="en-US" dirty="0"/>
              <a:t>, à un </a:t>
            </a:r>
            <a:r>
              <a:rPr lang="en-US" dirty="0" err="1"/>
              <a:t>projet</a:t>
            </a:r>
            <a:r>
              <a:rPr lang="en-US" dirty="0"/>
              <a:t> </a:t>
            </a:r>
            <a:r>
              <a:rPr lang="en-US" dirty="0" err="1"/>
              <a:t>d’aboutir</a:t>
            </a:r>
            <a:r>
              <a:rPr lang="en-US" dirty="0"/>
              <a:t>. </a:t>
            </a:r>
          </a:p>
          <a:p>
            <a:endParaRPr lang="en-US" dirty="0"/>
          </a:p>
        </p:txBody>
      </p:sp>
    </p:spTree>
    <p:extLst>
      <p:ext uri="{BB962C8B-B14F-4D97-AF65-F5344CB8AC3E}">
        <p14:creationId xmlns:p14="http://schemas.microsoft.com/office/powerpoint/2010/main" val="928452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63826"/>
            <a:ext cx="8229600" cy="6526696"/>
          </a:xfrm>
        </p:spPr>
        <p:txBody>
          <a:bodyPr>
            <a:normAutofit fontScale="62500" lnSpcReduction="20000"/>
          </a:bodyPr>
          <a:lstStyle/>
          <a:p>
            <a:r>
              <a:rPr lang="en-US" dirty="0"/>
              <a:t>La </a:t>
            </a:r>
            <a:r>
              <a:rPr lang="en-US" dirty="0" err="1"/>
              <a:t>demande</a:t>
            </a:r>
            <a:r>
              <a:rPr lang="en-US" dirty="0"/>
              <a:t> de </a:t>
            </a:r>
            <a:r>
              <a:rPr lang="en-US" dirty="0" err="1"/>
              <a:t>permis</a:t>
            </a:r>
            <a:r>
              <a:rPr lang="en-US" dirty="0"/>
              <a:t> de </a:t>
            </a:r>
            <a:r>
              <a:rPr lang="en-US" dirty="0" err="1"/>
              <a:t>construire</a:t>
            </a:r>
            <a:r>
              <a:rPr lang="en-US" dirty="0"/>
              <a:t> </a:t>
            </a:r>
            <a:r>
              <a:rPr lang="en-US" dirty="0" err="1"/>
              <a:t>doit</a:t>
            </a:r>
            <a:r>
              <a:rPr lang="en-US" dirty="0"/>
              <a:t> </a:t>
            </a:r>
            <a:r>
              <a:rPr lang="en-US" dirty="0" err="1"/>
              <a:t>être</a:t>
            </a:r>
            <a:r>
              <a:rPr lang="en-US" dirty="0"/>
              <a:t> </a:t>
            </a:r>
            <a:r>
              <a:rPr lang="en-US" dirty="0" err="1"/>
              <a:t>transmise</a:t>
            </a:r>
            <a:r>
              <a:rPr lang="en-US" dirty="0"/>
              <a:t> par le </a:t>
            </a:r>
            <a:r>
              <a:rPr lang="en-US" dirty="0" err="1"/>
              <a:t>maire</a:t>
            </a:r>
            <a:r>
              <a:rPr lang="en-US" dirty="0"/>
              <a:t> au </a:t>
            </a:r>
            <a:r>
              <a:rPr lang="en-US" dirty="0" err="1"/>
              <a:t>préfet</a:t>
            </a:r>
            <a:r>
              <a:rPr lang="en-US" dirty="0"/>
              <a:t> </a:t>
            </a:r>
            <a:r>
              <a:rPr lang="en-US" dirty="0" err="1"/>
              <a:t>dans</a:t>
            </a:r>
            <a:r>
              <a:rPr lang="en-US" dirty="0"/>
              <a:t> un </a:t>
            </a:r>
            <a:r>
              <a:rPr lang="en-US" dirty="0" err="1"/>
              <a:t>délai</a:t>
            </a:r>
            <a:r>
              <a:rPr lang="en-US" dirty="0"/>
              <a:t> </a:t>
            </a:r>
            <a:r>
              <a:rPr lang="en-US" dirty="0" err="1"/>
              <a:t>d’une</a:t>
            </a:r>
            <a:r>
              <a:rPr lang="en-US" dirty="0"/>
              <a:t> </a:t>
            </a:r>
            <a:r>
              <a:rPr lang="en-US" dirty="0" err="1"/>
              <a:t>semaine</a:t>
            </a:r>
            <a:r>
              <a:rPr lang="en-US" dirty="0"/>
              <a:t> à </a:t>
            </a:r>
            <a:r>
              <a:rPr lang="en-US" dirty="0" err="1"/>
              <a:t>compter</a:t>
            </a:r>
            <a:r>
              <a:rPr lang="en-US" dirty="0"/>
              <a:t> de son </a:t>
            </a:r>
            <a:r>
              <a:rPr lang="en-US" dirty="0" err="1"/>
              <a:t>dépôt</a:t>
            </a:r>
            <a:r>
              <a:rPr lang="en-US" dirty="0"/>
              <a:t> </a:t>
            </a:r>
            <a:r>
              <a:rPr lang="en-US" dirty="0" err="1"/>
              <a:t>dès</a:t>
            </a:r>
            <a:r>
              <a:rPr lang="en-US" dirty="0"/>
              <a:t> </a:t>
            </a:r>
            <a:r>
              <a:rPr lang="en-US" dirty="0" err="1"/>
              <a:t>lors</a:t>
            </a:r>
            <a:r>
              <a:rPr lang="en-US" dirty="0"/>
              <a:t> </a:t>
            </a:r>
            <a:r>
              <a:rPr lang="en-US" dirty="0" err="1"/>
              <a:t>qu’elle</a:t>
            </a:r>
            <a:r>
              <a:rPr lang="en-US" dirty="0"/>
              <a:t> </a:t>
            </a:r>
            <a:r>
              <a:rPr lang="en-US" dirty="0" err="1"/>
              <a:t>comporte</a:t>
            </a:r>
            <a:r>
              <a:rPr lang="en-US" dirty="0"/>
              <a:t> </a:t>
            </a:r>
            <a:r>
              <a:rPr lang="en-US" dirty="0" err="1"/>
              <a:t>une</a:t>
            </a:r>
            <a:r>
              <a:rPr lang="en-US" dirty="0"/>
              <a:t> </a:t>
            </a:r>
            <a:r>
              <a:rPr lang="en-US" dirty="0" err="1"/>
              <a:t>demande</a:t>
            </a:r>
            <a:r>
              <a:rPr lang="en-US" dirty="0"/>
              <a:t> de </a:t>
            </a:r>
            <a:r>
              <a:rPr lang="en-US" dirty="0" err="1"/>
              <a:t>dérogation</a:t>
            </a:r>
            <a:r>
              <a:rPr lang="en-US" dirty="0"/>
              <a:t>(s) aux </a:t>
            </a:r>
            <a:r>
              <a:rPr lang="en-US" dirty="0" err="1"/>
              <a:t>règles</a:t>
            </a:r>
            <a:r>
              <a:rPr lang="en-US" dirty="0"/>
              <a:t> de la construction. </a:t>
            </a:r>
            <a:r>
              <a:rPr lang="en-US" b="1" dirty="0"/>
              <a:t>Le </a:t>
            </a:r>
            <a:r>
              <a:rPr lang="en-US" b="1" dirty="0" err="1"/>
              <a:t>préfet</a:t>
            </a:r>
            <a:r>
              <a:rPr lang="en-US" b="1" dirty="0"/>
              <a:t> a </a:t>
            </a:r>
            <a:r>
              <a:rPr lang="en-US" b="1" dirty="0" err="1"/>
              <a:t>alors</a:t>
            </a:r>
            <a:r>
              <a:rPr lang="en-US" b="1" dirty="0"/>
              <a:t> </a:t>
            </a:r>
            <a:r>
              <a:rPr lang="en-US" b="1" dirty="0" err="1"/>
              <a:t>trois</a:t>
            </a:r>
            <a:r>
              <a:rPr lang="en-US" b="1" dirty="0"/>
              <a:t> </a:t>
            </a:r>
            <a:r>
              <a:rPr lang="en-US" b="1" dirty="0" err="1"/>
              <a:t>mois</a:t>
            </a:r>
            <a:r>
              <a:rPr lang="en-US" b="1" dirty="0"/>
              <a:t> pour se </a:t>
            </a:r>
            <a:r>
              <a:rPr lang="en-US" b="1" dirty="0" err="1"/>
              <a:t>prononcer</a:t>
            </a:r>
            <a:r>
              <a:rPr lang="en-US" b="1" dirty="0"/>
              <a:t> </a:t>
            </a:r>
            <a:r>
              <a:rPr lang="en-US" b="1" dirty="0" err="1"/>
              <a:t>sur</a:t>
            </a:r>
            <a:r>
              <a:rPr lang="en-US" b="1" dirty="0"/>
              <a:t> </a:t>
            </a:r>
            <a:r>
              <a:rPr lang="en-US" b="1" dirty="0" err="1"/>
              <a:t>cette</a:t>
            </a:r>
            <a:r>
              <a:rPr lang="en-US" b="1" dirty="0"/>
              <a:t> </a:t>
            </a:r>
            <a:r>
              <a:rPr lang="en-US" b="1" dirty="0" err="1"/>
              <a:t>demande</a:t>
            </a:r>
            <a:r>
              <a:rPr lang="en-US" b="1" dirty="0"/>
              <a:t> de </a:t>
            </a:r>
            <a:r>
              <a:rPr lang="en-US" b="1" dirty="0" err="1"/>
              <a:t>dérogation</a:t>
            </a:r>
            <a:r>
              <a:rPr lang="en-US" b="1" dirty="0"/>
              <a:t>. </a:t>
            </a:r>
            <a:endParaRPr lang="en-US" dirty="0"/>
          </a:p>
          <a:p>
            <a:r>
              <a:rPr lang="en-US" dirty="0" err="1"/>
              <a:t>L’autorite</a:t>
            </a:r>
            <a:r>
              <a:rPr lang="en-US" dirty="0"/>
              <a:t>́ </a:t>
            </a:r>
            <a:r>
              <a:rPr lang="en-US" dirty="0" err="1"/>
              <a:t>compétente</a:t>
            </a:r>
            <a:r>
              <a:rPr lang="en-US" dirty="0"/>
              <a:t> pour </a:t>
            </a:r>
            <a:r>
              <a:rPr lang="en-US" dirty="0" err="1"/>
              <a:t>délivrer</a:t>
            </a:r>
            <a:r>
              <a:rPr lang="en-US" dirty="0"/>
              <a:t> le </a:t>
            </a:r>
            <a:r>
              <a:rPr lang="en-US" dirty="0" err="1"/>
              <a:t>permis</a:t>
            </a:r>
            <a:r>
              <a:rPr lang="en-US" dirty="0"/>
              <a:t> de </a:t>
            </a:r>
            <a:r>
              <a:rPr lang="en-US" dirty="0" err="1"/>
              <a:t>construire</a:t>
            </a:r>
            <a:r>
              <a:rPr lang="en-US" dirty="0"/>
              <a:t> ne </a:t>
            </a:r>
            <a:r>
              <a:rPr lang="en-US" dirty="0" err="1"/>
              <a:t>peut</a:t>
            </a:r>
            <a:r>
              <a:rPr lang="en-US" dirty="0"/>
              <a:t> pas accorder </a:t>
            </a:r>
            <a:r>
              <a:rPr lang="en-US" dirty="0" err="1"/>
              <a:t>l’autorisation</a:t>
            </a:r>
            <a:r>
              <a:rPr lang="en-US" dirty="0"/>
              <a:t> </a:t>
            </a:r>
            <a:r>
              <a:rPr lang="en-US" dirty="0" err="1"/>
              <a:t>d’urbanisme</a:t>
            </a:r>
            <a:r>
              <a:rPr lang="en-US" dirty="0"/>
              <a:t> </a:t>
            </a:r>
            <a:r>
              <a:rPr lang="en-US" dirty="0" err="1"/>
              <a:t>avant</a:t>
            </a:r>
            <a:r>
              <a:rPr lang="en-US" dirty="0"/>
              <a:t> </a:t>
            </a:r>
            <a:r>
              <a:rPr lang="en-US" dirty="0" err="1"/>
              <a:t>l’obtention</a:t>
            </a:r>
            <a:r>
              <a:rPr lang="en-US" dirty="0"/>
              <a:t> de la </a:t>
            </a:r>
            <a:r>
              <a:rPr lang="en-US" dirty="0" err="1"/>
              <a:t>dérogation</a:t>
            </a:r>
            <a:r>
              <a:rPr lang="en-US" dirty="0"/>
              <a:t> aux </a:t>
            </a:r>
            <a:r>
              <a:rPr lang="en-US" dirty="0" err="1"/>
              <a:t>règles</a:t>
            </a:r>
            <a:r>
              <a:rPr lang="en-US" dirty="0"/>
              <a:t> </a:t>
            </a:r>
            <a:r>
              <a:rPr lang="en-US" dirty="0" err="1"/>
              <a:t>constructives</a:t>
            </a:r>
            <a:r>
              <a:rPr lang="en-US" dirty="0"/>
              <a:t>.</a:t>
            </a:r>
            <a:br>
              <a:rPr lang="en-US" dirty="0"/>
            </a:br>
            <a:r>
              <a:rPr lang="en-US" dirty="0" err="1"/>
              <a:t>L’absence</a:t>
            </a:r>
            <a:r>
              <a:rPr lang="en-US" dirty="0"/>
              <a:t> de </a:t>
            </a:r>
            <a:r>
              <a:rPr lang="en-US" dirty="0" err="1"/>
              <a:t>réponse</a:t>
            </a:r>
            <a:r>
              <a:rPr lang="en-US" dirty="0"/>
              <a:t> </a:t>
            </a:r>
            <a:r>
              <a:rPr lang="en-US" dirty="0" err="1"/>
              <a:t>expresse</a:t>
            </a:r>
            <a:r>
              <a:rPr lang="en-US" dirty="0"/>
              <a:t> du </a:t>
            </a:r>
            <a:r>
              <a:rPr lang="en-US" dirty="0" err="1"/>
              <a:t>préfet</a:t>
            </a:r>
            <a:r>
              <a:rPr lang="en-US" dirty="0"/>
              <a:t> </a:t>
            </a:r>
            <a:r>
              <a:rPr lang="en-US" dirty="0" err="1"/>
              <a:t>transmise</a:t>
            </a:r>
            <a:r>
              <a:rPr lang="en-US" dirty="0"/>
              <a:t> à </a:t>
            </a:r>
            <a:r>
              <a:rPr lang="en-US" dirty="0" err="1"/>
              <a:t>l’autorite</a:t>
            </a:r>
            <a:r>
              <a:rPr lang="en-US" dirty="0"/>
              <a:t>́ </a:t>
            </a:r>
            <a:r>
              <a:rPr lang="en-US" dirty="0" err="1"/>
              <a:t>compétente</a:t>
            </a:r>
            <a:r>
              <a:rPr lang="en-US" dirty="0"/>
              <a:t> pour </a:t>
            </a:r>
            <a:r>
              <a:rPr lang="en-US" dirty="0" err="1"/>
              <a:t>délivrer</a:t>
            </a:r>
            <a:r>
              <a:rPr lang="en-US" dirty="0"/>
              <a:t> le </a:t>
            </a:r>
            <a:r>
              <a:rPr lang="en-US" dirty="0" err="1"/>
              <a:t>permis</a:t>
            </a:r>
            <a:r>
              <a:rPr lang="en-US" dirty="0"/>
              <a:t> de </a:t>
            </a:r>
            <a:r>
              <a:rPr lang="en-US" dirty="0" err="1"/>
              <a:t>construire</a:t>
            </a:r>
            <a:r>
              <a:rPr lang="en-US" dirty="0"/>
              <a:t> à </a:t>
            </a:r>
            <a:r>
              <a:rPr lang="en-US" dirty="0" err="1"/>
              <a:t>l’issue</a:t>
            </a:r>
            <a:r>
              <a:rPr lang="en-US" dirty="0"/>
              <a:t> du </a:t>
            </a:r>
            <a:r>
              <a:rPr lang="en-US" dirty="0" err="1"/>
              <a:t>délai</a:t>
            </a:r>
            <a:r>
              <a:rPr lang="en-US" dirty="0"/>
              <a:t> de 3 </a:t>
            </a:r>
            <a:r>
              <a:rPr lang="en-US" dirty="0" err="1"/>
              <a:t>mois</a:t>
            </a:r>
            <a:r>
              <a:rPr lang="en-US" dirty="0"/>
              <a:t> </a:t>
            </a:r>
            <a:r>
              <a:rPr lang="en-US" dirty="0" err="1"/>
              <a:t>précite</a:t>
            </a:r>
            <a:r>
              <a:rPr lang="en-US" dirty="0"/>
              <a:t>́ </a:t>
            </a:r>
            <a:r>
              <a:rPr lang="en-US" dirty="0" err="1"/>
              <a:t>vaut</a:t>
            </a:r>
            <a:r>
              <a:rPr lang="en-US" dirty="0"/>
              <a:t> acceptation de la </a:t>
            </a:r>
            <a:r>
              <a:rPr lang="en-US" dirty="0" err="1"/>
              <a:t>demande</a:t>
            </a:r>
            <a:r>
              <a:rPr lang="en-US" dirty="0"/>
              <a:t> de </a:t>
            </a:r>
            <a:r>
              <a:rPr lang="en-US" dirty="0" err="1"/>
              <a:t>dérogation</a:t>
            </a:r>
            <a:r>
              <a:rPr lang="en-US" dirty="0"/>
              <a:t>(s) au code de la construction et de </a:t>
            </a:r>
            <a:r>
              <a:rPr lang="en-US" dirty="0" err="1"/>
              <a:t>l’habitation</a:t>
            </a:r>
            <a:r>
              <a:rPr lang="en-US" dirty="0"/>
              <a:t>. </a:t>
            </a:r>
          </a:p>
          <a:p>
            <a:r>
              <a:rPr lang="en-US" b="1" dirty="0" err="1"/>
              <a:t>Vous</a:t>
            </a:r>
            <a:r>
              <a:rPr lang="en-US" b="1" dirty="0"/>
              <a:t> </a:t>
            </a:r>
            <a:r>
              <a:rPr lang="en-US" b="1" dirty="0" err="1"/>
              <a:t>veillerez</a:t>
            </a:r>
            <a:r>
              <a:rPr lang="en-US" b="1" dirty="0"/>
              <a:t> </a:t>
            </a:r>
            <a:r>
              <a:rPr lang="en-US" b="1" dirty="0" err="1"/>
              <a:t>toutefois</a:t>
            </a:r>
            <a:r>
              <a:rPr lang="en-US" b="1" dirty="0"/>
              <a:t>, </a:t>
            </a:r>
            <a:r>
              <a:rPr lang="en-US" b="1" dirty="0" err="1"/>
              <a:t>s’agissant</a:t>
            </a:r>
            <a:r>
              <a:rPr lang="en-US" b="1" dirty="0"/>
              <a:t> des </a:t>
            </a:r>
            <a:r>
              <a:rPr lang="en-US" b="1" dirty="0" err="1"/>
              <a:t>dérogations</a:t>
            </a:r>
            <a:r>
              <a:rPr lang="en-US" b="1" dirty="0"/>
              <a:t> en </a:t>
            </a:r>
            <a:r>
              <a:rPr lang="en-US" b="1" dirty="0" err="1"/>
              <a:t>matière</a:t>
            </a:r>
            <a:r>
              <a:rPr lang="en-US" b="1" dirty="0"/>
              <a:t> de </a:t>
            </a:r>
            <a:r>
              <a:rPr lang="en-US" b="1" dirty="0" err="1"/>
              <a:t>sécurite</a:t>
            </a:r>
            <a:r>
              <a:rPr lang="en-US" b="1" dirty="0"/>
              <a:t>́ </a:t>
            </a:r>
            <a:r>
              <a:rPr lang="en-US" b="1" dirty="0" err="1"/>
              <a:t>incendie</a:t>
            </a:r>
            <a:r>
              <a:rPr lang="en-US" b="1" dirty="0"/>
              <a:t>, à </a:t>
            </a:r>
            <a:r>
              <a:rPr lang="en-US" b="1" dirty="0" err="1"/>
              <a:t>ce</a:t>
            </a:r>
            <a:r>
              <a:rPr lang="en-US" b="1" dirty="0"/>
              <a:t> </a:t>
            </a:r>
            <a:r>
              <a:rPr lang="en-US" b="1" dirty="0" err="1"/>
              <a:t>que</a:t>
            </a:r>
            <a:r>
              <a:rPr lang="en-US" b="1" dirty="0"/>
              <a:t> </a:t>
            </a:r>
            <a:r>
              <a:rPr lang="en-US" b="1" dirty="0" err="1"/>
              <a:t>chaque</a:t>
            </a:r>
            <a:r>
              <a:rPr lang="en-US" b="1" dirty="0"/>
              <a:t> </a:t>
            </a:r>
            <a:r>
              <a:rPr lang="en-US" b="1" dirty="0" err="1"/>
              <a:t>demande</a:t>
            </a:r>
            <a:r>
              <a:rPr lang="en-US" b="1" dirty="0"/>
              <a:t> </a:t>
            </a:r>
            <a:r>
              <a:rPr lang="en-US" b="1" dirty="0" err="1"/>
              <a:t>fasse</a:t>
            </a:r>
            <a:r>
              <a:rPr lang="en-US" b="1" dirty="0"/>
              <a:t> </a:t>
            </a:r>
            <a:r>
              <a:rPr lang="en-US" b="1" dirty="0" err="1"/>
              <a:t>l’objet</a:t>
            </a:r>
            <a:r>
              <a:rPr lang="en-US" b="1" dirty="0"/>
              <a:t> </a:t>
            </a:r>
            <a:r>
              <a:rPr lang="en-US" b="1" dirty="0" err="1"/>
              <a:t>d’une</a:t>
            </a:r>
            <a:r>
              <a:rPr lang="en-US" b="1" dirty="0"/>
              <a:t> </a:t>
            </a:r>
            <a:r>
              <a:rPr lang="en-US" b="1" dirty="0" err="1"/>
              <a:t>décision</a:t>
            </a:r>
            <a:r>
              <a:rPr lang="en-US" b="1" dirty="0"/>
              <a:t> </a:t>
            </a:r>
            <a:r>
              <a:rPr lang="en-US" b="1" dirty="0" err="1"/>
              <a:t>expresse</a:t>
            </a:r>
            <a:r>
              <a:rPr lang="en-US" b="1" dirty="0"/>
              <a:t>. </a:t>
            </a:r>
            <a:endParaRPr lang="en-US" dirty="0"/>
          </a:p>
          <a:p>
            <a:r>
              <a:rPr lang="en-US" dirty="0"/>
              <a:t>Le </a:t>
            </a:r>
            <a:r>
              <a:rPr lang="en-US" dirty="0" err="1"/>
              <a:t>préfet</a:t>
            </a:r>
            <a:r>
              <a:rPr lang="en-US" dirty="0"/>
              <a:t> </a:t>
            </a:r>
            <a:r>
              <a:rPr lang="en-US" dirty="0" err="1"/>
              <a:t>consulte</a:t>
            </a:r>
            <a:r>
              <a:rPr lang="en-US" dirty="0"/>
              <a:t> pour </a:t>
            </a:r>
            <a:r>
              <a:rPr lang="en-US" dirty="0" err="1"/>
              <a:t>avis</a:t>
            </a:r>
            <a:r>
              <a:rPr lang="en-US" dirty="0"/>
              <a:t> les commissions et services </a:t>
            </a:r>
            <a:r>
              <a:rPr lang="en-US" dirty="0" err="1"/>
              <a:t>compétents</a:t>
            </a:r>
            <a:r>
              <a:rPr lang="en-US" dirty="0"/>
              <a:t> en </a:t>
            </a:r>
            <a:r>
              <a:rPr lang="en-US" dirty="0" err="1"/>
              <a:t>fonction</a:t>
            </a:r>
            <a:r>
              <a:rPr lang="en-US" dirty="0"/>
              <a:t> de la nature des </a:t>
            </a:r>
            <a:r>
              <a:rPr lang="en-US" dirty="0" err="1"/>
              <a:t>dérogations</a:t>
            </a:r>
            <a:r>
              <a:rPr lang="en-US" dirty="0"/>
              <a:t> </a:t>
            </a:r>
            <a:r>
              <a:rPr lang="en-US" dirty="0" err="1"/>
              <a:t>demandées</a:t>
            </a:r>
            <a:r>
              <a:rPr lang="en-US" dirty="0"/>
              <a:t> par le </a:t>
            </a:r>
            <a:r>
              <a:rPr lang="en-US" dirty="0" err="1"/>
              <a:t>porteur</a:t>
            </a:r>
            <a:r>
              <a:rPr lang="en-US" dirty="0"/>
              <a:t> de </a:t>
            </a:r>
            <a:r>
              <a:rPr lang="en-US" dirty="0" err="1"/>
              <a:t>projet</a:t>
            </a:r>
            <a:r>
              <a:rPr lang="en-US" dirty="0"/>
              <a:t> : </a:t>
            </a:r>
          </a:p>
          <a:p>
            <a:r>
              <a:rPr lang="en-US" dirty="0"/>
              <a:t>−  commission consultative </a:t>
            </a:r>
            <a:r>
              <a:rPr lang="en-US" dirty="0" err="1"/>
              <a:t>départementale</a:t>
            </a:r>
            <a:r>
              <a:rPr lang="en-US" dirty="0"/>
              <a:t> de </a:t>
            </a:r>
            <a:r>
              <a:rPr lang="en-US" dirty="0" err="1"/>
              <a:t>sécurite</a:t>
            </a:r>
            <a:r>
              <a:rPr lang="en-US" dirty="0"/>
              <a:t>́ et </a:t>
            </a:r>
            <a:r>
              <a:rPr lang="en-US" dirty="0" err="1"/>
              <a:t>d’accessibilite</a:t>
            </a:r>
            <a:r>
              <a:rPr lang="en-US" dirty="0"/>
              <a:t>́, </a:t>
            </a:r>
          </a:p>
          <a:p>
            <a:r>
              <a:rPr lang="en-US" dirty="0"/>
              <a:t>−  service </a:t>
            </a:r>
            <a:r>
              <a:rPr lang="en-US" dirty="0" err="1"/>
              <a:t>départemental</a:t>
            </a:r>
            <a:r>
              <a:rPr lang="en-US" dirty="0"/>
              <a:t> </a:t>
            </a:r>
            <a:r>
              <a:rPr lang="en-US" dirty="0" err="1"/>
              <a:t>d’incendie</a:t>
            </a:r>
            <a:r>
              <a:rPr lang="en-US" dirty="0"/>
              <a:t> et de </a:t>
            </a:r>
            <a:r>
              <a:rPr lang="en-US" dirty="0" err="1"/>
              <a:t>secours</a:t>
            </a:r>
            <a:r>
              <a:rPr lang="en-US" dirty="0"/>
              <a:t> (SDIS), </a:t>
            </a:r>
          </a:p>
          <a:p>
            <a:r>
              <a:rPr lang="en-US" dirty="0"/>
              <a:t>− Centre </a:t>
            </a:r>
            <a:r>
              <a:rPr lang="en-US" dirty="0" err="1"/>
              <a:t>d’études</a:t>
            </a:r>
            <a:r>
              <a:rPr lang="en-US" dirty="0"/>
              <a:t> et </a:t>
            </a:r>
            <a:r>
              <a:rPr lang="en-US" dirty="0" err="1"/>
              <a:t>d’expertise</a:t>
            </a:r>
            <a:r>
              <a:rPr lang="en-US" dirty="0"/>
              <a:t> pour les </a:t>
            </a:r>
            <a:r>
              <a:rPr lang="en-US" dirty="0" err="1"/>
              <a:t>risques</a:t>
            </a:r>
            <a:r>
              <a:rPr lang="en-US" dirty="0"/>
              <a:t>, </a:t>
            </a:r>
            <a:r>
              <a:rPr lang="en-US" dirty="0" err="1"/>
              <a:t>l’environnement</a:t>
            </a:r>
            <a:r>
              <a:rPr lang="en-US" dirty="0"/>
              <a:t>, la </a:t>
            </a:r>
            <a:r>
              <a:rPr lang="en-US" dirty="0" err="1"/>
              <a:t>mobilite</a:t>
            </a:r>
            <a:r>
              <a:rPr lang="en-US" dirty="0"/>
              <a:t>́ et </a:t>
            </a:r>
            <a:r>
              <a:rPr lang="en-US" dirty="0" err="1"/>
              <a:t>l’aménagement</a:t>
            </a:r>
            <a:r>
              <a:rPr lang="en-US" dirty="0"/>
              <a:t> (CEREMA). </a:t>
            </a:r>
          </a:p>
          <a:p>
            <a:endParaRPr lang="en-US" dirty="0"/>
          </a:p>
        </p:txBody>
      </p:sp>
    </p:spTree>
    <p:extLst>
      <p:ext uri="{BB962C8B-B14F-4D97-AF65-F5344CB8AC3E}">
        <p14:creationId xmlns:p14="http://schemas.microsoft.com/office/powerpoint/2010/main" val="26165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6A07E96-3969-4595-802D-25631B3C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D4EE850F-AE83-4C3F-A64D-8B67DEF33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73" name="Freeform 5">
              <a:extLst>
                <a:ext uri="{FF2B5EF4-FFF2-40B4-BE49-F238E27FC236}">
                  <a16:creationId xmlns:a16="http://schemas.microsoft.com/office/drawing/2014/main" id="{1BC9603D-FE04-4520-8E50-7C75B9CA22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6">
              <a:extLst>
                <a:ext uri="{FF2B5EF4-FFF2-40B4-BE49-F238E27FC236}">
                  <a16:creationId xmlns:a16="http://schemas.microsoft.com/office/drawing/2014/main" id="{0A0E3407-9CB8-45DA-9F2E-5B81388C1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091A4076-E94C-4E3A-BDAF-3D51C167CE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8">
              <a:extLst>
                <a:ext uri="{FF2B5EF4-FFF2-40B4-BE49-F238E27FC236}">
                  <a16:creationId xmlns:a16="http://schemas.microsoft.com/office/drawing/2014/main" id="{257CB374-17D4-4D8A-8F6A-D79BAE50EB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9">
              <a:extLst>
                <a:ext uri="{FF2B5EF4-FFF2-40B4-BE49-F238E27FC236}">
                  <a16:creationId xmlns:a16="http://schemas.microsoft.com/office/drawing/2014/main" id="{6CAD8AE5-485A-40A6-9A10-B2D46F29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0">
              <a:extLst>
                <a:ext uri="{FF2B5EF4-FFF2-40B4-BE49-F238E27FC236}">
                  <a16:creationId xmlns:a16="http://schemas.microsoft.com/office/drawing/2014/main" id="{1A323CDF-8C44-4003-8C7E-56DA0652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1">
              <a:extLst>
                <a:ext uri="{FF2B5EF4-FFF2-40B4-BE49-F238E27FC236}">
                  <a16:creationId xmlns:a16="http://schemas.microsoft.com/office/drawing/2014/main" id="{588FAE68-2618-4A05-9619-5B0476CF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2">
              <a:extLst>
                <a:ext uri="{FF2B5EF4-FFF2-40B4-BE49-F238E27FC236}">
                  <a16:creationId xmlns:a16="http://schemas.microsoft.com/office/drawing/2014/main" id="{8BD498FC-EB33-41D8-844F-F8B658B14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3">
              <a:extLst>
                <a:ext uri="{FF2B5EF4-FFF2-40B4-BE49-F238E27FC236}">
                  <a16:creationId xmlns:a16="http://schemas.microsoft.com/office/drawing/2014/main" id="{2E631E6C-DAC5-4239-818A-AA7E4D372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4">
              <a:extLst>
                <a:ext uri="{FF2B5EF4-FFF2-40B4-BE49-F238E27FC236}">
                  <a16:creationId xmlns:a16="http://schemas.microsoft.com/office/drawing/2014/main" id="{9AF25E18-21FA-4C72-BFBA-6970C2299A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a:extLst>
                <a:ext uri="{FF2B5EF4-FFF2-40B4-BE49-F238E27FC236}">
                  <a16:creationId xmlns:a16="http://schemas.microsoft.com/office/drawing/2014/main" id="{FEFCA527-806C-494B-B0FA-BC2DCBB8A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6">
              <a:extLst>
                <a:ext uri="{FF2B5EF4-FFF2-40B4-BE49-F238E27FC236}">
                  <a16:creationId xmlns:a16="http://schemas.microsoft.com/office/drawing/2014/main" id="{1348858B-E257-4F55-824B-A4E0E12B2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7">
              <a:extLst>
                <a:ext uri="{FF2B5EF4-FFF2-40B4-BE49-F238E27FC236}">
                  <a16:creationId xmlns:a16="http://schemas.microsoft.com/office/drawing/2014/main" id="{0328079F-5D7D-4C32-94FE-4746AABC90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8">
              <a:extLst>
                <a:ext uri="{FF2B5EF4-FFF2-40B4-BE49-F238E27FC236}">
                  <a16:creationId xmlns:a16="http://schemas.microsoft.com/office/drawing/2014/main" id="{936F7460-760A-4C69-B444-66970423A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9">
              <a:extLst>
                <a:ext uri="{FF2B5EF4-FFF2-40B4-BE49-F238E27FC236}">
                  <a16:creationId xmlns:a16="http://schemas.microsoft.com/office/drawing/2014/main" id="{046A42DA-07A5-4FC4-9A8E-E7803145E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20">
              <a:extLst>
                <a:ext uri="{FF2B5EF4-FFF2-40B4-BE49-F238E27FC236}">
                  <a16:creationId xmlns:a16="http://schemas.microsoft.com/office/drawing/2014/main" id="{EAD3D7E7-545F-40E9-9CDA-83D9F4E4BF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1">
              <a:extLst>
                <a:ext uri="{FF2B5EF4-FFF2-40B4-BE49-F238E27FC236}">
                  <a16:creationId xmlns:a16="http://schemas.microsoft.com/office/drawing/2014/main" id="{A82941B0-23C5-480D-8374-A5427FDF0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E25E04FF-BCA7-48D1-B958-C35D3E94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A7E8EF9C-5522-451C-8CB5-0575E245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3" name="Group 92">
            <a:extLst>
              <a:ext uri="{FF2B5EF4-FFF2-40B4-BE49-F238E27FC236}">
                <a16:creationId xmlns:a16="http://schemas.microsoft.com/office/drawing/2014/main" id="{C7D119FF-606C-4006-A3CB-C83426DCA1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4208" y="3893141"/>
            <a:ext cx="4236590" cy="1771275"/>
            <a:chOff x="3258942" y="3893141"/>
            <a:chExt cx="5648782" cy="1771275"/>
          </a:xfrm>
        </p:grpSpPr>
        <p:sp>
          <p:nvSpPr>
            <p:cNvPr id="94" name="Isosceles Triangle 39">
              <a:extLst>
                <a:ext uri="{FF2B5EF4-FFF2-40B4-BE49-F238E27FC236}">
                  <a16:creationId xmlns:a16="http://schemas.microsoft.com/office/drawing/2014/main" id="{C910710A-4E31-4871-8A01-586AC5FC0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1437FA2-C275-4241-AD89-34B44DE74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58942" y="3893141"/>
              <a:ext cx="5648782"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42183377-53BF-F643-806A-131E278FA0BC}"/>
              </a:ext>
            </a:extLst>
          </p:cNvPr>
          <p:cNvSpPr>
            <a:spLocks noGrp="1"/>
          </p:cNvSpPr>
          <p:nvPr>
            <p:ph type="title"/>
          </p:nvPr>
        </p:nvSpPr>
        <p:spPr>
          <a:xfrm>
            <a:off x="2505928" y="3980237"/>
            <a:ext cx="4121302" cy="727748"/>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b">
            <a:normAutofit/>
          </a:bodyPr>
          <a:lstStyle/>
          <a:p>
            <a:pPr defTabSz="914400">
              <a:lnSpc>
                <a:spcPct val="90000"/>
              </a:lnSpc>
            </a:pPr>
            <a:r>
              <a:rPr lang="en-US" sz="2700" kern="1200">
                <a:solidFill>
                  <a:srgbClr val="FFFFFF"/>
                </a:solidFill>
                <a:latin typeface="+mj-lt"/>
                <a:ea typeface="+mj-ea"/>
                <a:cs typeface="+mj-cs"/>
              </a:rPr>
              <a:t>LES FICHES DU MINISTERE</a:t>
            </a:r>
          </a:p>
        </p:txBody>
      </p:sp>
      <p:sp>
        <p:nvSpPr>
          <p:cNvPr id="97" name="Rectangle 96">
            <a:extLst>
              <a:ext uri="{FF2B5EF4-FFF2-40B4-BE49-F238E27FC236}">
                <a16:creationId xmlns:a16="http://schemas.microsoft.com/office/drawing/2014/main" id="{BC72E954-3173-4229-93A2-B05A46E09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4206" y="1177047"/>
            <a:ext cx="4236587" cy="2623954"/>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392">
            <a:extLst>
              <a:ext uri="{FF2B5EF4-FFF2-40B4-BE49-F238E27FC236}">
                <a16:creationId xmlns:a16="http://schemas.microsoft.com/office/drawing/2014/main" id="{A0C613F1-4BCE-BD43-8C5D-9561A0FD7D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0499" y="2219597"/>
            <a:ext cx="3990797" cy="538757"/>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0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69EFE-E249-714D-833F-3AECEB7C1D10}"/>
              </a:ext>
            </a:extLst>
          </p:cNvPr>
          <p:cNvSpPr>
            <a:spLocks noGrp="1"/>
          </p:cNvSpPr>
          <p:nvPr>
            <p:ph type="title"/>
          </p:nvPr>
        </p:nvSpPr>
        <p:spPr/>
        <p:txBody>
          <a:bodyPr>
            <a:normAutofit fontScale="90000"/>
          </a:bodyPr>
          <a:lstStyle/>
          <a:p>
            <a:r>
              <a:rPr lang="fr-FR" dirty="0"/>
              <a:t>Sur les </a:t>
            </a:r>
            <a:r>
              <a:rPr lang="fr-FR" dirty="0" err="1"/>
              <a:t>entrepots</a:t>
            </a:r>
            <a:r>
              <a:rPr lang="fr-FR" dirty="0"/>
              <a:t> Bd Mc Donald à PARIS</a:t>
            </a:r>
          </a:p>
        </p:txBody>
      </p:sp>
      <p:pic>
        <p:nvPicPr>
          <p:cNvPr id="5" name="Espace réservé du contenu 4" descr="Une image contenant extérieur, bâtiment, ciel&#10;&#10;Description générée automatiquement">
            <a:extLst>
              <a:ext uri="{FF2B5EF4-FFF2-40B4-BE49-F238E27FC236}">
                <a16:creationId xmlns:a16="http://schemas.microsoft.com/office/drawing/2014/main" id="{DAAE8B3F-6907-374C-B14F-009C94ED36C0}"/>
              </a:ext>
            </a:extLst>
          </p:cNvPr>
          <p:cNvPicPr>
            <a:picLocks noGrp="1" noChangeAspect="1"/>
          </p:cNvPicPr>
          <p:nvPr>
            <p:ph idx="1"/>
          </p:nvPr>
        </p:nvPicPr>
        <p:blipFill>
          <a:blip r:embed="rId2"/>
          <a:stretch>
            <a:fillRect/>
          </a:stretch>
        </p:blipFill>
        <p:spPr>
          <a:xfrm>
            <a:off x="1643743" y="1741714"/>
            <a:ext cx="5366657" cy="3820886"/>
          </a:xfrm>
        </p:spPr>
      </p:pic>
    </p:spTree>
    <p:extLst>
      <p:ext uri="{BB962C8B-B14F-4D97-AF65-F5344CB8AC3E}">
        <p14:creationId xmlns:p14="http://schemas.microsoft.com/office/powerpoint/2010/main" val="2387450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72C84CFB-4B60-C14F-9A37-899368A8DD76}"/>
              </a:ext>
            </a:extLst>
          </p:cNvPr>
          <p:cNvPicPr>
            <a:picLocks noGrp="1" noChangeAspect="1"/>
          </p:cNvPicPr>
          <p:nvPr>
            <p:ph idx="1"/>
          </p:nvPr>
        </p:nvPicPr>
        <p:blipFill>
          <a:blip r:embed="rId2"/>
          <a:stretch>
            <a:fillRect/>
          </a:stretch>
        </p:blipFill>
        <p:spPr>
          <a:xfrm>
            <a:off x="2603779" y="643467"/>
            <a:ext cx="3936441" cy="5571066"/>
          </a:xfrm>
          <a:prstGeom prst="rect">
            <a:avLst/>
          </a:prstGeom>
        </p:spPr>
      </p:pic>
    </p:spTree>
    <p:extLst>
      <p:ext uri="{BB962C8B-B14F-4D97-AF65-F5344CB8AC3E}">
        <p14:creationId xmlns:p14="http://schemas.microsoft.com/office/powerpoint/2010/main" val="181743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7770"/>
            <a:ext cx="8229600" cy="5588393"/>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pPr marL="0" indent="0">
              <a:buNone/>
            </a:pPr>
            <a:r>
              <a:rPr lang="en-US" b="1" dirty="0"/>
              <a:t>     IV. LE CONTENTIEUX DE LA SURELEVATION</a:t>
            </a:r>
            <a:endParaRPr lang="en-US" dirty="0"/>
          </a:p>
          <a:p>
            <a:endParaRPr lang="en-US" dirty="0"/>
          </a:p>
          <a:p>
            <a:r>
              <a:rPr lang="en-US" dirty="0"/>
              <a:t>La </a:t>
            </a:r>
            <a:r>
              <a:rPr lang="en-US" dirty="0" err="1"/>
              <a:t>lutte</a:t>
            </a:r>
            <a:r>
              <a:rPr lang="en-US" dirty="0"/>
              <a:t> </a:t>
            </a:r>
            <a:r>
              <a:rPr lang="en-US" dirty="0" err="1"/>
              <a:t>contre</a:t>
            </a:r>
            <a:r>
              <a:rPr lang="en-US" dirty="0"/>
              <a:t> les </a:t>
            </a:r>
            <a:r>
              <a:rPr lang="en-US" dirty="0" err="1"/>
              <a:t>recours</a:t>
            </a:r>
            <a:r>
              <a:rPr lang="en-US" dirty="0"/>
              <a:t> </a:t>
            </a:r>
            <a:r>
              <a:rPr lang="en-US" dirty="0" err="1"/>
              <a:t>malveillants</a:t>
            </a:r>
            <a:r>
              <a:rPr lang="en-US" dirty="0"/>
              <a:t> </a:t>
            </a:r>
            <a:r>
              <a:rPr lang="en-US" dirty="0" err="1"/>
              <a:t>contre</a:t>
            </a:r>
            <a:r>
              <a:rPr lang="en-US" dirty="0"/>
              <a:t> les </a:t>
            </a:r>
            <a:r>
              <a:rPr lang="en-US" dirty="0" err="1"/>
              <a:t>permis</a:t>
            </a:r>
            <a:r>
              <a:rPr lang="en-US" dirty="0"/>
              <a:t> de </a:t>
            </a:r>
            <a:r>
              <a:rPr lang="en-US" dirty="0" err="1"/>
              <a:t>construire</a:t>
            </a:r>
            <a:r>
              <a:rPr lang="en-US" dirty="0"/>
              <a:t> et la fluidification des </a:t>
            </a:r>
            <a:r>
              <a:rPr lang="en-US" dirty="0" err="1"/>
              <a:t>contentieux</a:t>
            </a:r>
            <a:r>
              <a:rPr lang="en-US" dirty="0"/>
              <a:t>: </a:t>
            </a:r>
            <a:r>
              <a:rPr lang="en-US" dirty="0">
                <a:solidFill>
                  <a:schemeClr val="tx1"/>
                </a:solidFill>
              </a:rPr>
              <a:t>Ordonnance du 18 </a:t>
            </a:r>
            <a:r>
              <a:rPr lang="en-US" dirty="0" err="1">
                <a:solidFill>
                  <a:schemeClr val="tx1"/>
                </a:solidFill>
              </a:rPr>
              <a:t>juillet</a:t>
            </a:r>
            <a:r>
              <a:rPr lang="en-US" dirty="0">
                <a:solidFill>
                  <a:schemeClr val="tx1"/>
                </a:solidFill>
              </a:rPr>
              <a:t> 2013 (+ </a:t>
            </a:r>
            <a:r>
              <a:rPr lang="en-US" dirty="0" err="1">
                <a:solidFill>
                  <a:schemeClr val="tx1"/>
                </a:solidFill>
              </a:rPr>
              <a:t>Loi</a:t>
            </a:r>
            <a:r>
              <a:rPr lang="en-US" dirty="0">
                <a:solidFill>
                  <a:schemeClr val="tx1"/>
                </a:solidFill>
              </a:rPr>
              <a:t> ELAN sur </a:t>
            </a:r>
            <a:r>
              <a:rPr lang="en-US" dirty="0" err="1">
                <a:solidFill>
                  <a:schemeClr val="tx1"/>
                </a:solidFill>
              </a:rPr>
              <a:t>l’urbanisme</a:t>
            </a:r>
            <a:r>
              <a:rPr lang="en-US" dirty="0">
                <a:solidFill>
                  <a:schemeClr val="tx1"/>
                </a:solidFill>
              </a:rPr>
              <a:t>):</a:t>
            </a:r>
          </a:p>
          <a:p>
            <a:endParaRPr lang="en-US" dirty="0"/>
          </a:p>
          <a:p>
            <a:r>
              <a:rPr lang="en-US" dirty="0" err="1"/>
              <a:t>Possibilité</a:t>
            </a:r>
            <a:r>
              <a:rPr lang="en-US" dirty="0"/>
              <a:t> </a:t>
            </a:r>
            <a:r>
              <a:rPr lang="en-US" dirty="0" err="1"/>
              <a:t>d’obtenir</a:t>
            </a:r>
            <a:r>
              <a:rPr lang="en-US" dirty="0"/>
              <a:t> des </a:t>
            </a:r>
            <a:r>
              <a:rPr lang="en-US" dirty="0" err="1"/>
              <a:t>Dommages</a:t>
            </a:r>
            <a:r>
              <a:rPr lang="en-US" dirty="0"/>
              <a:t> </a:t>
            </a:r>
            <a:r>
              <a:rPr lang="en-US" dirty="0" err="1"/>
              <a:t>intérêts</a:t>
            </a:r>
            <a:r>
              <a:rPr lang="en-US" dirty="0"/>
              <a:t> du </a:t>
            </a:r>
            <a:r>
              <a:rPr lang="en-US" dirty="0" err="1"/>
              <a:t>Juge</a:t>
            </a:r>
            <a:r>
              <a:rPr lang="en-US" dirty="0"/>
              <a:t> </a:t>
            </a:r>
            <a:r>
              <a:rPr lang="en-US" dirty="0" err="1"/>
              <a:t>administatif</a:t>
            </a:r>
            <a:r>
              <a:rPr lang="en-US" dirty="0"/>
              <a:t>.</a:t>
            </a:r>
          </a:p>
          <a:p>
            <a:r>
              <a:rPr lang="en-US" dirty="0" err="1"/>
              <a:t>Limité</a:t>
            </a:r>
            <a:r>
              <a:rPr lang="en-US" dirty="0"/>
              <a:t> à un </a:t>
            </a:r>
            <a:r>
              <a:rPr lang="en-US" dirty="0" err="1"/>
              <a:t>intérêt</a:t>
            </a:r>
            <a:r>
              <a:rPr lang="en-US" dirty="0"/>
              <a:t> direct d’un </a:t>
            </a:r>
            <a:r>
              <a:rPr lang="en-US" dirty="0" err="1"/>
              <a:t>voisin</a:t>
            </a:r>
            <a:r>
              <a:rPr lang="en-US" dirty="0"/>
              <a:t>.</a:t>
            </a:r>
          </a:p>
          <a:p>
            <a:r>
              <a:rPr lang="en-US" dirty="0" err="1"/>
              <a:t>Réduire</a:t>
            </a:r>
            <a:r>
              <a:rPr lang="en-US" dirty="0"/>
              <a:t> les </a:t>
            </a:r>
            <a:r>
              <a:rPr lang="en-US" dirty="0" err="1"/>
              <a:t>délais</a:t>
            </a:r>
            <a:r>
              <a:rPr lang="en-US" dirty="0"/>
              <a:t> de </a:t>
            </a:r>
            <a:r>
              <a:rPr lang="en-US" dirty="0" err="1"/>
              <a:t>l’instance</a:t>
            </a:r>
            <a:r>
              <a:rPr lang="en-US" dirty="0"/>
              <a:t> </a:t>
            </a:r>
            <a:r>
              <a:rPr lang="en-US" dirty="0" err="1"/>
              <a:t>judiciaire</a:t>
            </a:r>
            <a:endParaRPr lang="en-US" dirty="0"/>
          </a:p>
          <a:p>
            <a:r>
              <a:rPr lang="en-US" dirty="0" err="1"/>
              <a:t>Mieux</a:t>
            </a:r>
            <a:r>
              <a:rPr lang="en-US" dirty="0"/>
              <a:t> </a:t>
            </a:r>
            <a:r>
              <a:rPr lang="en-US" dirty="0" err="1"/>
              <a:t>encadrer</a:t>
            </a:r>
            <a:r>
              <a:rPr lang="en-US" dirty="0"/>
              <a:t> les associations de </a:t>
            </a:r>
            <a:r>
              <a:rPr lang="en-US" dirty="0" err="1"/>
              <a:t>défense</a:t>
            </a:r>
            <a:endParaRPr lang="en-US" dirty="0"/>
          </a:p>
          <a:p>
            <a:endParaRPr lang="en-US" dirty="0"/>
          </a:p>
        </p:txBody>
      </p:sp>
    </p:spTree>
    <p:extLst>
      <p:ext uri="{BB962C8B-B14F-4D97-AF65-F5344CB8AC3E}">
        <p14:creationId xmlns:p14="http://schemas.microsoft.com/office/powerpoint/2010/main" val="40507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08742-1376-7D4C-9C9D-C44D989B126E}"/>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8FE18665-CD50-F64F-B1E6-A4717EB74726}"/>
              </a:ext>
            </a:extLst>
          </p:cNvPr>
          <p:cNvSpPr>
            <a:spLocks noGrp="1"/>
          </p:cNvSpPr>
          <p:nvPr>
            <p:ph idx="1"/>
          </p:nvPr>
        </p:nvSpPr>
        <p:spPr/>
        <p:txBody>
          <a:bodyPr>
            <a:normAutofit fontScale="85000" lnSpcReduction="20000"/>
          </a:bodyPr>
          <a:lstStyle/>
          <a:p>
            <a:r>
              <a:rPr lang="fr-FR" dirty="0"/>
              <a:t>« Art. L. 600-7 Code urbanisme:</a:t>
            </a:r>
          </a:p>
          <a:p>
            <a:r>
              <a:rPr lang="fr-FR" dirty="0"/>
              <a:t>Lorsque le droit de former un recours pour excès de pouvoir contre un permis de construire, de démolir ou d'aménager est mis en œuvre dans des conditions </a:t>
            </a:r>
            <a:r>
              <a:rPr lang="fr-FR" dirty="0">
                <a:solidFill>
                  <a:schemeClr val="accent1"/>
                </a:solidFill>
              </a:rPr>
              <a:t>qui excèdent la défense des intérêts légitimes du requérant </a:t>
            </a:r>
            <a:r>
              <a:rPr lang="fr-FR" dirty="0"/>
              <a:t>et qui causent un préjudice excessif au bénéficiaire du permis, </a:t>
            </a:r>
            <a:r>
              <a:rPr lang="fr-FR" dirty="0">
                <a:solidFill>
                  <a:srgbClr val="FF0000"/>
                </a:solidFill>
              </a:rPr>
              <a:t>celui-ci peut demander, par un mémoire distinct, au juge administratif saisi du recours de condamner l'auteur de celui-ci à lui allouer des dommages et intérêts</a:t>
            </a:r>
            <a:r>
              <a:rPr lang="fr-FR" dirty="0"/>
              <a:t>. La demande peut être présentée pour la première fois en appel. </a:t>
            </a:r>
            <a:br>
              <a:rPr lang="fr-FR" dirty="0"/>
            </a:br>
            <a:endParaRPr lang="fr-FR" dirty="0"/>
          </a:p>
          <a:p>
            <a:pPr marL="0" indent="0">
              <a:buNone/>
            </a:pPr>
            <a:endParaRPr lang="fr-FR" dirty="0"/>
          </a:p>
        </p:txBody>
      </p:sp>
    </p:spTree>
    <p:extLst>
      <p:ext uri="{BB962C8B-B14F-4D97-AF65-F5344CB8AC3E}">
        <p14:creationId xmlns:p14="http://schemas.microsoft.com/office/powerpoint/2010/main" val="580020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0C17A-8EDA-AA4B-82A2-E639338EE47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1C66CAC-4D24-9947-BE14-166F983B93DB}"/>
              </a:ext>
            </a:extLst>
          </p:cNvPr>
          <p:cNvSpPr>
            <a:spLocks noGrp="1"/>
          </p:cNvSpPr>
          <p:nvPr>
            <p:ph idx="1"/>
          </p:nvPr>
        </p:nvSpPr>
        <p:spPr/>
        <p:txBody>
          <a:bodyPr>
            <a:normAutofit fontScale="92500" lnSpcReduction="20000"/>
          </a:bodyPr>
          <a:lstStyle/>
          <a:p>
            <a:r>
              <a:rPr lang="fr-FR" dirty="0"/>
              <a:t>« Art. L. 600-5.-Le juge administratif qui, saisi de conclusions dirigées contre un permis de construire, de démolir ou d'aménager, estime, après avoir constaté que les autres moyens ne sont pas fondés, </a:t>
            </a:r>
            <a:r>
              <a:rPr lang="fr-FR" dirty="0">
                <a:solidFill>
                  <a:srgbClr val="FF0000"/>
                </a:solidFill>
              </a:rPr>
              <a:t>qu'un vice n'affectant qu'une partie du projet peut être régularisé par un permis modificatif, peut limiter à cette partie la portée de l'annulation qu'il prononce et, le cas échéant, fixer le délai dans lequel le titulaire du permis pourra en demander la régularisation. » ; </a:t>
            </a:r>
            <a:br>
              <a:rPr lang="fr-FR" dirty="0">
                <a:solidFill>
                  <a:srgbClr val="FF0000"/>
                </a:solidFill>
              </a:rPr>
            </a:br>
            <a:endParaRPr lang="fr-FR" dirty="0"/>
          </a:p>
          <a:p>
            <a:endParaRPr lang="fr-FR" dirty="0"/>
          </a:p>
        </p:txBody>
      </p:sp>
    </p:spTree>
    <p:extLst>
      <p:ext uri="{BB962C8B-B14F-4D97-AF65-F5344CB8AC3E}">
        <p14:creationId xmlns:p14="http://schemas.microsoft.com/office/powerpoint/2010/main" val="2685493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984A5-6743-FE42-AA47-714B9610C7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A2BC5FA-FE5E-4742-A980-3E006248874D}"/>
              </a:ext>
            </a:extLst>
          </p:cNvPr>
          <p:cNvSpPr>
            <a:spLocks noGrp="1"/>
          </p:cNvSpPr>
          <p:nvPr>
            <p:ph idx="1"/>
          </p:nvPr>
        </p:nvSpPr>
        <p:spPr/>
        <p:txBody>
          <a:bodyPr>
            <a:normAutofit fontScale="85000" lnSpcReduction="20000"/>
          </a:bodyPr>
          <a:lstStyle/>
          <a:p>
            <a:r>
              <a:rPr lang="fr-FR" dirty="0"/>
              <a:t>« Art. L. 600-1-2. - Une personne autre que l'Etat, les collectivités territoriales ou leurs groupements ou une association n'est recevable à former un recours pour excès de pouvoir contre un permis de construire, de démolir ou d'aménager </a:t>
            </a:r>
            <a:r>
              <a:rPr lang="fr-FR" dirty="0">
                <a:solidFill>
                  <a:srgbClr val="FF0000"/>
                </a:solidFill>
              </a:rPr>
              <a:t>que si la construction, l'aménagement ou les travaux sont de nature à affecter directement les conditions d'occupation, d'utilisation ou de jouissance du bien qu'elle détient ou occupe régulièrement ou pour lequel elle bénéficie d'une promesse de vente, de bail, ou d'un contrat préliminaire mentionné à l'article L. 261-15 du code de la construction et de l'habitation.</a:t>
            </a:r>
            <a:br>
              <a:rPr lang="fr-FR" dirty="0">
                <a:solidFill>
                  <a:srgbClr val="FF0000"/>
                </a:solidFill>
              </a:rPr>
            </a:br>
            <a:endParaRPr lang="fr-FR" dirty="0"/>
          </a:p>
          <a:p>
            <a:endParaRPr lang="fr-FR" dirty="0"/>
          </a:p>
        </p:txBody>
      </p:sp>
    </p:spTree>
    <p:extLst>
      <p:ext uri="{BB962C8B-B14F-4D97-AF65-F5344CB8AC3E}">
        <p14:creationId xmlns:p14="http://schemas.microsoft.com/office/powerpoint/2010/main" val="2055683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4B2983-5CC1-D84B-B3C2-FE836E7A0B1D}"/>
              </a:ext>
            </a:extLst>
          </p:cNvPr>
          <p:cNvSpPr>
            <a:spLocks noGrp="1"/>
          </p:cNvSpPr>
          <p:nvPr>
            <p:ph type="title"/>
          </p:nvPr>
        </p:nvSpPr>
        <p:spPr/>
        <p:txBody>
          <a:bodyPr>
            <a:normAutofit/>
          </a:bodyPr>
          <a:lstStyle/>
          <a:p>
            <a:endParaRPr lang="fr-FR" dirty="0"/>
          </a:p>
        </p:txBody>
      </p:sp>
      <p:sp>
        <p:nvSpPr>
          <p:cNvPr id="3" name="Espace réservé du contenu 2">
            <a:extLst>
              <a:ext uri="{FF2B5EF4-FFF2-40B4-BE49-F238E27FC236}">
                <a16:creationId xmlns:a16="http://schemas.microsoft.com/office/drawing/2014/main" id="{56D43F53-596C-254C-B072-BDAFE7A7ACCF}"/>
              </a:ext>
            </a:extLst>
          </p:cNvPr>
          <p:cNvSpPr>
            <a:spLocks noGrp="1"/>
          </p:cNvSpPr>
          <p:nvPr>
            <p:ph idx="1"/>
          </p:nvPr>
        </p:nvSpPr>
        <p:spPr>
          <a:xfrm>
            <a:off x="457200" y="522514"/>
            <a:ext cx="8229600" cy="5603649"/>
          </a:xfrm>
        </p:spPr>
        <p:txBody>
          <a:bodyPr>
            <a:normAutofit/>
          </a:bodyPr>
          <a:lstStyle/>
          <a:p>
            <a:r>
              <a:rPr lang="fr-FR" sz="1800" dirty="0"/>
              <a:t>Pour faire face à une explosion de recours abusifs à l’encontre d’autorisations d’urbanisme, un décret du 18 juillet 2018 et la loi n° 2018-1021 du 23 novembre 2018 portant évolution du logement, de l'aménagement et du numérique (1) ELAN viennent encadrer les recours </a:t>
            </a:r>
          </a:p>
        </p:txBody>
      </p:sp>
      <p:pic>
        <p:nvPicPr>
          <p:cNvPr id="5" name="Image 4" descr="Une image contenant ciel, herbe, extérieur, eau&#10;&#10;Description générée automatiquement">
            <a:extLst>
              <a:ext uri="{FF2B5EF4-FFF2-40B4-BE49-F238E27FC236}">
                <a16:creationId xmlns:a16="http://schemas.microsoft.com/office/drawing/2014/main" id="{C7079A42-5B73-354E-9B6B-3C93540A4704}"/>
              </a:ext>
            </a:extLst>
          </p:cNvPr>
          <p:cNvPicPr>
            <a:picLocks noChangeAspect="1"/>
          </p:cNvPicPr>
          <p:nvPr/>
        </p:nvPicPr>
        <p:blipFill>
          <a:blip r:embed="rId2"/>
          <a:stretch>
            <a:fillRect/>
          </a:stretch>
        </p:blipFill>
        <p:spPr>
          <a:xfrm>
            <a:off x="0" y="1665514"/>
            <a:ext cx="9144000" cy="5192486"/>
          </a:xfrm>
          <a:prstGeom prst="rect">
            <a:avLst/>
          </a:prstGeom>
        </p:spPr>
      </p:pic>
    </p:spTree>
    <p:extLst>
      <p:ext uri="{BB962C8B-B14F-4D97-AF65-F5344CB8AC3E}">
        <p14:creationId xmlns:p14="http://schemas.microsoft.com/office/powerpoint/2010/main" val="281173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F96EF-C103-7347-B4F9-F9521C3915F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8E848B0-472F-4144-AD04-3BBA94817CAB}"/>
              </a:ext>
            </a:extLst>
          </p:cNvPr>
          <p:cNvSpPr>
            <a:spLocks noGrp="1"/>
          </p:cNvSpPr>
          <p:nvPr>
            <p:ph idx="1"/>
          </p:nvPr>
        </p:nvSpPr>
        <p:spPr>
          <a:xfrm>
            <a:off x="457200" y="674914"/>
            <a:ext cx="8229600" cy="5451249"/>
          </a:xfrm>
        </p:spPr>
        <p:txBody>
          <a:bodyPr>
            <a:normAutofit fontScale="70000" lnSpcReduction="20000"/>
          </a:bodyPr>
          <a:lstStyle/>
          <a:p>
            <a:r>
              <a:rPr lang="fr-FR" dirty="0"/>
              <a:t>L’article L600-8 du code de l’urbanisme précise que toute transaction, par laquelle une personne ayant demandé ou ayant l’intention de demander au Juge administratif l’annulation d’un permis de construire, de démolir ou d’aménager, s’engage à se désister de ce recours ou à ne pas l’introduire en contrepartie du versement d’une somme d’argent ou de l’octroi d’un avantage en nature, doit être enregistrée auprès de la Direction Générale des Finances Publiques.</a:t>
            </a:r>
          </a:p>
          <a:p>
            <a:r>
              <a:rPr lang="fr-FR" dirty="0"/>
              <a:t>Cet article élargit ainsi cette obligation aux transactions intervenant avant tout procès.</a:t>
            </a:r>
          </a:p>
          <a:p>
            <a:r>
              <a:rPr lang="fr-FR" dirty="0"/>
              <a:t>L’objectif poursuivi est d’éviter la pratique qualifiée de « racket procédural ».</a:t>
            </a:r>
          </a:p>
          <a:p>
            <a:r>
              <a:rPr lang="fr-FR" dirty="0"/>
              <a:t>Cette pratique frauduleuse avait été mise en œuvre pour contraindre certains promoteurs à verser diverses sommes d’argent pour pouvoir réaliser leur projet face à la menace d’une procédure.</a:t>
            </a:r>
          </a:p>
          <a:p>
            <a:r>
              <a:rPr lang="fr-FR" dirty="0"/>
              <a:t>Cette disposition ne fait pas échec à l’aboutissement d’accord transactionnel à la condition que l’indemnité versée soit la contrepartie d’un véritable préjudice</a:t>
            </a:r>
          </a:p>
          <a:p>
            <a:endParaRPr lang="fr-FR" dirty="0"/>
          </a:p>
        </p:txBody>
      </p:sp>
    </p:spTree>
    <p:extLst>
      <p:ext uri="{BB962C8B-B14F-4D97-AF65-F5344CB8AC3E}">
        <p14:creationId xmlns:p14="http://schemas.microsoft.com/office/powerpoint/2010/main" val="35062267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93FD6-2B26-3742-9AE5-CC1E569952F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4848D9D-EB3F-EE48-8DA0-AB2426C056E6}"/>
              </a:ext>
            </a:extLst>
          </p:cNvPr>
          <p:cNvSpPr>
            <a:spLocks noGrp="1"/>
          </p:cNvSpPr>
          <p:nvPr>
            <p:ph idx="1"/>
          </p:nvPr>
        </p:nvSpPr>
        <p:spPr>
          <a:xfrm>
            <a:off x="457200" y="674914"/>
            <a:ext cx="8229600" cy="6063343"/>
          </a:xfrm>
        </p:spPr>
        <p:txBody>
          <a:bodyPr>
            <a:normAutofit fontScale="62500" lnSpcReduction="20000"/>
          </a:bodyPr>
          <a:lstStyle/>
          <a:p>
            <a:pPr fontAlgn="base"/>
            <a:r>
              <a:rPr lang="fr-FR" dirty="0"/>
              <a:t>Sur l’intérêt à agir, les articles L. 600-1-1 et L. 600-1-2 du code de l’urbanisme sont modifiés.</a:t>
            </a:r>
          </a:p>
          <a:p>
            <a:pPr fontAlgn="base"/>
            <a:r>
              <a:rPr lang="fr-FR" dirty="0"/>
              <a:t>D’une part, s’agissant de la recevabilité d’un recours d’une association, l’article L. 600-1-1 du Code de l’urbanisme prévoit actuellement qu’elle ne peut contester une autorisation d’urbanisme qu’à la condition d’avoir déposé ses statuts avant l’affichage en mairie de la demande du pétitionnaire.</a:t>
            </a:r>
          </a:p>
          <a:p>
            <a:pPr fontAlgn="base"/>
            <a:r>
              <a:rPr lang="fr-FR" dirty="0">
                <a:solidFill>
                  <a:srgbClr val="FF0000"/>
                </a:solidFill>
              </a:rPr>
              <a:t>Désormais, la nouvelle rédaction issue de la loi ELAN impose que les statuts aient été déposés « au moins un an avant » l’affichage de la demande en mairie.</a:t>
            </a:r>
          </a:p>
          <a:p>
            <a:pPr fontAlgn="base"/>
            <a:r>
              <a:rPr lang="fr-FR" dirty="0"/>
              <a:t>En pratique, cela risque de limiter considérablement les recours des associations de quartier ou de riverain dès lors qu’il est probable qu’ils n’aient pas connaissance d’un projet dans un délai aussi important avant la demande.</a:t>
            </a:r>
          </a:p>
          <a:p>
            <a:pPr fontAlgn="base"/>
            <a:r>
              <a:rPr lang="fr-FR" dirty="0"/>
              <a:t>D’autre part, s’agissant de la recevabilité des autres personnes, l’article L. 600-1-2 du Code de l’urbanisme impose la démonstration </a:t>
            </a:r>
            <a:r>
              <a:rPr lang="fr-FR" dirty="0">
                <a:solidFill>
                  <a:srgbClr val="FF0000"/>
                </a:solidFill>
              </a:rPr>
              <a:t>que les travaux projetés sont de nature à affecter directement les conditions d’occupation, d’utilisation ou de jouissance du bien qu’elles détiennent.</a:t>
            </a:r>
          </a:p>
          <a:p>
            <a:pPr marL="0" indent="0">
              <a:buNone/>
            </a:pPr>
            <a:br>
              <a:rPr lang="fr-FR" dirty="0"/>
            </a:br>
            <a:endParaRPr lang="fr-FR" dirty="0"/>
          </a:p>
        </p:txBody>
      </p:sp>
    </p:spTree>
    <p:extLst>
      <p:ext uri="{BB962C8B-B14F-4D97-AF65-F5344CB8AC3E}">
        <p14:creationId xmlns:p14="http://schemas.microsoft.com/office/powerpoint/2010/main" val="1979962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5A155D-EA83-6240-9A1B-5CA49A516E3B}"/>
              </a:ext>
            </a:extLst>
          </p:cNvPr>
          <p:cNvSpPr>
            <a:spLocks noGrp="1"/>
          </p:cNvSpPr>
          <p:nvPr>
            <p:ph type="title"/>
          </p:nvPr>
        </p:nvSpPr>
        <p:spPr/>
        <p:txBody>
          <a:bodyPr>
            <a:normAutofit fontScale="90000"/>
          </a:bodyPr>
          <a:lstStyle/>
          <a:p>
            <a:r>
              <a:rPr lang="fr-FR" dirty="0"/>
              <a:t> L’AFFAIRE DE LA Rue de Vaugirard…</a:t>
            </a:r>
          </a:p>
        </p:txBody>
      </p:sp>
      <p:pic>
        <p:nvPicPr>
          <p:cNvPr id="5" name="Espace réservé du contenu 4" descr="Une image contenant bâtiment, route, extérieur, rue&#10;&#10;Description générée automatiquement">
            <a:extLst>
              <a:ext uri="{FF2B5EF4-FFF2-40B4-BE49-F238E27FC236}">
                <a16:creationId xmlns:a16="http://schemas.microsoft.com/office/drawing/2014/main" id="{F762A4C8-2071-044C-89EE-F6750BBA384F}"/>
              </a:ext>
            </a:extLst>
          </p:cNvPr>
          <p:cNvPicPr>
            <a:picLocks noGrp="1" noChangeAspect="1"/>
          </p:cNvPicPr>
          <p:nvPr>
            <p:ph idx="1"/>
          </p:nvPr>
        </p:nvPicPr>
        <p:blipFill>
          <a:blip r:embed="rId2"/>
          <a:stretch>
            <a:fillRect/>
          </a:stretch>
        </p:blipFill>
        <p:spPr>
          <a:xfrm>
            <a:off x="2032000" y="2224881"/>
            <a:ext cx="5080000" cy="3276600"/>
          </a:xfrm>
        </p:spPr>
      </p:pic>
    </p:spTree>
    <p:extLst>
      <p:ext uri="{BB962C8B-B14F-4D97-AF65-F5344CB8AC3E}">
        <p14:creationId xmlns:p14="http://schemas.microsoft.com/office/powerpoint/2010/main" val="2120938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EFBD6-9393-9D46-AFA7-A5F8C39B4269}"/>
              </a:ext>
            </a:extLst>
          </p:cNvPr>
          <p:cNvSpPr>
            <a:spLocks noGrp="1"/>
          </p:cNvSpPr>
          <p:nvPr>
            <p:ph type="title"/>
          </p:nvPr>
        </p:nvSpPr>
        <p:spPr/>
        <p:txBody>
          <a:bodyPr/>
          <a:lstStyle/>
          <a:p>
            <a:endParaRPr lang="fr-FR"/>
          </a:p>
        </p:txBody>
      </p:sp>
      <p:pic>
        <p:nvPicPr>
          <p:cNvPr id="5" name="Espace réservé du contenu 4" descr="Une image contenant bâtiment, extérieur, ciel, rue&#10;&#10;Description générée automatiquement">
            <a:extLst>
              <a:ext uri="{FF2B5EF4-FFF2-40B4-BE49-F238E27FC236}">
                <a16:creationId xmlns:a16="http://schemas.microsoft.com/office/drawing/2014/main" id="{129E6394-B116-7C4F-9390-F5CF2D43B28C}"/>
              </a:ext>
            </a:extLst>
          </p:cNvPr>
          <p:cNvPicPr>
            <a:picLocks noGrp="1" noChangeAspect="1"/>
          </p:cNvPicPr>
          <p:nvPr>
            <p:ph idx="1"/>
          </p:nvPr>
        </p:nvPicPr>
        <p:blipFill>
          <a:blip r:embed="rId2"/>
          <a:stretch>
            <a:fillRect/>
          </a:stretch>
        </p:blipFill>
        <p:spPr>
          <a:xfrm>
            <a:off x="2874764" y="1600200"/>
            <a:ext cx="3394472" cy="4525963"/>
          </a:xfrm>
        </p:spPr>
      </p:pic>
    </p:spTree>
    <p:extLst>
      <p:ext uri="{BB962C8B-B14F-4D97-AF65-F5344CB8AC3E}">
        <p14:creationId xmlns:p14="http://schemas.microsoft.com/office/powerpoint/2010/main" val="64613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a:xfrm>
            <a:off x="457200" y="2966483"/>
            <a:ext cx="8229600" cy="3159679"/>
          </a:xfrm>
        </p:spPr>
        <p:txBody>
          <a:bodyPr>
            <a:normAutofit fontScale="70000" lnSpcReduction="20000"/>
          </a:bodyPr>
          <a:lstStyle/>
          <a:p>
            <a:r>
              <a:rPr lang="en-US" dirty="0">
                <a:solidFill>
                  <a:schemeClr val="accent2"/>
                </a:solidFill>
              </a:rPr>
              <a:t>9 millions de </a:t>
            </a:r>
            <a:r>
              <a:rPr lang="en-US" dirty="0" err="1">
                <a:solidFill>
                  <a:schemeClr val="accent2"/>
                </a:solidFill>
              </a:rPr>
              <a:t>logements</a:t>
            </a:r>
            <a:r>
              <a:rPr lang="en-US" dirty="0">
                <a:solidFill>
                  <a:schemeClr val="accent2"/>
                </a:solidFill>
              </a:rPr>
              <a:t> </a:t>
            </a:r>
            <a:r>
              <a:rPr lang="en-US" dirty="0" err="1">
                <a:solidFill>
                  <a:schemeClr val="accent2"/>
                </a:solidFill>
              </a:rPr>
              <a:t>sont</a:t>
            </a:r>
            <a:r>
              <a:rPr lang="en-US" dirty="0">
                <a:solidFill>
                  <a:schemeClr val="accent2"/>
                </a:solidFill>
              </a:rPr>
              <a:t> en </a:t>
            </a:r>
            <a:r>
              <a:rPr lang="en-US" dirty="0" err="1">
                <a:solidFill>
                  <a:schemeClr val="accent2"/>
                </a:solidFill>
              </a:rPr>
              <a:t>copropriété</a:t>
            </a:r>
            <a:r>
              <a:rPr lang="en-US" dirty="0"/>
              <a:t>, </a:t>
            </a:r>
            <a:r>
              <a:rPr lang="en-US" dirty="0" err="1"/>
              <a:t>soit</a:t>
            </a:r>
            <a:r>
              <a:rPr lang="en-US" dirty="0"/>
              <a:t> 28% du </a:t>
            </a:r>
            <a:r>
              <a:rPr lang="en-US" dirty="0" err="1"/>
              <a:t>parc</a:t>
            </a:r>
            <a:r>
              <a:rPr lang="en-US" dirty="0"/>
              <a:t> des </a:t>
            </a:r>
            <a:r>
              <a:rPr lang="en-US" dirty="0" err="1"/>
              <a:t>résidences</a:t>
            </a:r>
            <a:r>
              <a:rPr lang="en-US" dirty="0"/>
              <a:t> </a:t>
            </a:r>
            <a:r>
              <a:rPr lang="en-US" dirty="0" err="1"/>
              <a:t>principales</a:t>
            </a:r>
            <a:endParaRPr lang="en-US" dirty="0"/>
          </a:p>
          <a:p>
            <a:endParaRPr lang="en-US" dirty="0"/>
          </a:p>
          <a:p>
            <a:r>
              <a:rPr lang="en-US" dirty="0"/>
              <a:t>Objectif national </a:t>
            </a:r>
            <a:r>
              <a:rPr lang="en-US" dirty="0" err="1"/>
              <a:t>légal</a:t>
            </a:r>
            <a:r>
              <a:rPr lang="en-US" dirty="0"/>
              <a:t> de 38% de gain </a:t>
            </a:r>
            <a:r>
              <a:rPr lang="en-US" dirty="0" err="1"/>
              <a:t>d’energie</a:t>
            </a:r>
            <a:r>
              <a:rPr lang="en-US" dirty="0"/>
              <a:t> du Plan </a:t>
            </a:r>
            <a:r>
              <a:rPr lang="en-US" dirty="0" err="1"/>
              <a:t>Batiment</a:t>
            </a:r>
            <a:r>
              <a:rPr lang="en-US" dirty="0"/>
              <a:t> </a:t>
            </a:r>
            <a:r>
              <a:rPr lang="en-US" dirty="0" err="1"/>
              <a:t>issu</a:t>
            </a:r>
            <a:r>
              <a:rPr lang="en-US" dirty="0"/>
              <a:t> du GRENELLE de </a:t>
            </a:r>
            <a:r>
              <a:rPr lang="en-US" dirty="0" err="1"/>
              <a:t>l’ENVIRONNEMENT</a:t>
            </a:r>
            <a:r>
              <a:rPr lang="en-US" dirty="0"/>
              <a:t>: la </a:t>
            </a:r>
            <a:r>
              <a:rPr lang="en-US" dirty="0" err="1"/>
              <a:t>surélévation</a:t>
            </a:r>
            <a:r>
              <a:rPr lang="en-US" dirty="0"/>
              <a:t> </a:t>
            </a:r>
            <a:r>
              <a:rPr lang="en-US" dirty="0" err="1"/>
              <a:t>est</a:t>
            </a:r>
            <a:r>
              <a:rPr lang="en-US" dirty="0"/>
              <a:t> </a:t>
            </a:r>
            <a:r>
              <a:rPr lang="en-US" dirty="0" err="1"/>
              <a:t>une</a:t>
            </a:r>
            <a:r>
              <a:rPr lang="en-US" dirty="0"/>
              <a:t> </a:t>
            </a:r>
            <a:r>
              <a:rPr lang="en-US" dirty="0" err="1"/>
              <a:t>réponse</a:t>
            </a:r>
            <a:r>
              <a:rPr lang="en-US" dirty="0"/>
              <a:t> par les </a:t>
            </a:r>
            <a:r>
              <a:rPr lang="en-US" dirty="0" err="1"/>
              <a:t>travaux</a:t>
            </a:r>
            <a:r>
              <a:rPr lang="en-US" dirty="0"/>
              <a:t> </a:t>
            </a:r>
            <a:r>
              <a:rPr lang="en-US" dirty="0" err="1"/>
              <a:t>qu’elle</a:t>
            </a:r>
            <a:r>
              <a:rPr lang="en-US" dirty="0"/>
              <a:t> </a:t>
            </a:r>
            <a:r>
              <a:rPr lang="en-US" dirty="0" err="1"/>
              <a:t>génère</a:t>
            </a:r>
            <a:r>
              <a:rPr lang="en-US" dirty="0"/>
              <a:t> pour RENOVER L’IMMEUBLE</a:t>
            </a:r>
          </a:p>
          <a:p>
            <a:endParaRPr lang="en-US" dirty="0"/>
          </a:p>
          <a:p>
            <a:r>
              <a:rPr lang="en-US" dirty="0"/>
              <a:t>Le </a:t>
            </a:r>
            <a:r>
              <a:rPr lang="en-US" dirty="0" err="1"/>
              <a:t>toit</a:t>
            </a:r>
            <a:r>
              <a:rPr lang="en-US" dirty="0"/>
              <a:t> </a:t>
            </a:r>
            <a:r>
              <a:rPr lang="en-US" dirty="0" err="1"/>
              <a:t>c’est</a:t>
            </a:r>
            <a:r>
              <a:rPr lang="en-US" dirty="0"/>
              <a:t> 30% des </a:t>
            </a:r>
            <a:r>
              <a:rPr lang="en-US" dirty="0" err="1"/>
              <a:t>déperditions</a:t>
            </a:r>
            <a:r>
              <a:rPr lang="en-US" dirty="0"/>
              <a:t> des </a:t>
            </a:r>
            <a:r>
              <a:rPr lang="en-US" dirty="0" err="1"/>
              <a:t>batiments</a:t>
            </a:r>
            <a:r>
              <a:rPr lang="en-US" dirty="0"/>
              <a:t> </a:t>
            </a:r>
            <a:r>
              <a:rPr lang="en-US" dirty="0" err="1"/>
              <a:t>anciens</a:t>
            </a:r>
            <a:r>
              <a:rPr lang="en-US" dirty="0"/>
              <a:t>( </a:t>
            </a:r>
            <a:r>
              <a:rPr lang="en-US" dirty="0" err="1"/>
              <a:t>Selon</a:t>
            </a:r>
            <a:r>
              <a:rPr lang="en-US" dirty="0"/>
              <a:t> </a:t>
            </a:r>
            <a:r>
              <a:rPr lang="en-US" dirty="0" err="1"/>
              <a:t>l’ADEME</a:t>
            </a:r>
            <a:r>
              <a:rPr lang="en-US" dirty="0"/>
              <a:t>).</a:t>
            </a:r>
          </a:p>
        </p:txBody>
      </p:sp>
      <p:pic>
        <p:nvPicPr>
          <p:cNvPr id="5" name="Image 4">
            <a:extLst>
              <a:ext uri="{FF2B5EF4-FFF2-40B4-BE49-F238E27FC236}">
                <a16:creationId xmlns:a16="http://schemas.microsoft.com/office/drawing/2014/main" id="{ED13584D-892E-A043-B1B8-423108A935E9}"/>
              </a:ext>
            </a:extLst>
          </p:cNvPr>
          <p:cNvPicPr>
            <a:picLocks noChangeAspect="1"/>
          </p:cNvPicPr>
          <p:nvPr/>
        </p:nvPicPr>
        <p:blipFill>
          <a:blip r:embed="rId2"/>
          <a:stretch>
            <a:fillRect/>
          </a:stretch>
        </p:blipFill>
        <p:spPr>
          <a:xfrm>
            <a:off x="2179673" y="361507"/>
            <a:ext cx="4423145" cy="2360428"/>
          </a:xfrm>
          <a:prstGeom prst="rect">
            <a:avLst/>
          </a:prstGeom>
        </p:spPr>
      </p:pic>
    </p:spTree>
    <p:extLst>
      <p:ext uri="{BB962C8B-B14F-4D97-AF65-F5344CB8AC3E}">
        <p14:creationId xmlns:p14="http://schemas.microsoft.com/office/powerpoint/2010/main" val="22350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D05F9-27AB-7E44-B7C4-2CEDA88B5137}"/>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fr-FR" dirty="0"/>
              <a:t>LA FRONDE DES VOISINS …</a:t>
            </a:r>
          </a:p>
        </p:txBody>
      </p:sp>
      <p:sp>
        <p:nvSpPr>
          <p:cNvPr id="3" name="Espace réservé du contenu 2">
            <a:extLst>
              <a:ext uri="{FF2B5EF4-FFF2-40B4-BE49-F238E27FC236}">
                <a16:creationId xmlns:a16="http://schemas.microsoft.com/office/drawing/2014/main" id="{646A85C0-0671-0048-8C6E-7C83BD5B38EC}"/>
              </a:ext>
            </a:extLst>
          </p:cNvPr>
          <p:cNvSpPr>
            <a:spLocks noGrp="1"/>
          </p:cNvSpPr>
          <p:nvPr>
            <p:ph idx="1"/>
          </p:nvPr>
        </p:nvSpPr>
        <p:spPr/>
        <p:txBody>
          <a:bodyPr>
            <a:normAutofit fontScale="62500" lnSpcReduction="20000"/>
          </a:bodyPr>
          <a:lstStyle/>
          <a:p>
            <a:r>
              <a:rPr lang="fr-FR" dirty="0"/>
              <a:t>Promoteur et architecte sont venus présenter l’immeuble de 8 étages qui sera construit sur l’actuel </a:t>
            </a:r>
            <a:r>
              <a:rPr lang="fr-FR" dirty="0">
                <a:hlinkClick r:id="rId2"/>
              </a:rPr>
              <a:t>bâtiment des années 1920, situé au 272 rue de Vaugirard</a:t>
            </a:r>
            <a:r>
              <a:rPr lang="fr-FR" dirty="0"/>
              <a:t>. </a:t>
            </a:r>
          </a:p>
          <a:p>
            <a:r>
              <a:rPr lang="fr-FR" dirty="0"/>
              <a:t>Constitués en association, les riverains ont exprimé leurs inquiétudes à propos des conséquences de cet édifice sur leur environnement, notamment à l’arrière du bâtiment. Ils ont posé de nombreuses questions, qui n’ont pas obtenu beaucoup de réponse, et souhaité voir le plan masse. Les porteurs de projet n’ont présenté que la façade du bâtiment, et sont souvent restés dans le flou. </a:t>
            </a:r>
          </a:p>
          <a:p>
            <a:r>
              <a:rPr lang="fr-FR" dirty="0"/>
              <a:t>Face aux nombreuses critiques reçues depuis l’annonce de ce projet, ils semblent revoir leur copie sur certains points. Ils ont d’ailleurs martelé tout au long du débat que rien n’était encore figé. Le député-maire du 15</a:t>
            </a:r>
            <a:r>
              <a:rPr lang="fr-FR" baseline="30000" dirty="0"/>
              <a:t>ème</a:t>
            </a:r>
            <a:r>
              <a:rPr lang="fr-FR" dirty="0"/>
              <a:t>, Philippe Goujon, était présent à cette réunion pour expliquer sa position sur ce dossier. </a:t>
            </a:r>
          </a:p>
          <a:p>
            <a:r>
              <a:rPr lang="fr-FR" dirty="0"/>
              <a:t>Il a émis un avis défavorable pour le permis de construire qui est déjà en instruction.</a:t>
            </a:r>
          </a:p>
        </p:txBody>
      </p:sp>
    </p:spTree>
    <p:extLst>
      <p:ext uri="{BB962C8B-B14F-4D97-AF65-F5344CB8AC3E}">
        <p14:creationId xmlns:p14="http://schemas.microsoft.com/office/powerpoint/2010/main" val="882595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2824E-4D86-674D-96CA-07F1AF128D43}"/>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fr-FR" dirty="0"/>
              <a:t>Le pouvoir du Maire d’Arrondissement…</a:t>
            </a:r>
          </a:p>
        </p:txBody>
      </p:sp>
      <p:sp>
        <p:nvSpPr>
          <p:cNvPr id="3" name="Espace réservé du contenu 2">
            <a:extLst>
              <a:ext uri="{FF2B5EF4-FFF2-40B4-BE49-F238E27FC236}">
                <a16:creationId xmlns:a16="http://schemas.microsoft.com/office/drawing/2014/main" id="{154BA830-BBFA-AF4A-9348-1DBEC53F82F4}"/>
              </a:ext>
            </a:extLst>
          </p:cNvPr>
          <p:cNvSpPr>
            <a:spLocks noGrp="1"/>
          </p:cNvSpPr>
          <p:nvPr>
            <p:ph idx="1"/>
          </p:nvPr>
        </p:nvSpPr>
        <p:spPr/>
        <p:txBody>
          <a:bodyPr>
            <a:normAutofit fontScale="85000" lnSpcReduction="10000"/>
          </a:bodyPr>
          <a:lstStyle/>
          <a:p>
            <a:pPr fontAlgn="base"/>
            <a:r>
              <a:rPr lang="fr-FR" dirty="0"/>
              <a:t>Philippe </a:t>
            </a:r>
            <a:r>
              <a:rPr lang="fr-FR" dirty="0" err="1"/>
              <a:t>Goujon,Maire</a:t>
            </a:r>
            <a:r>
              <a:rPr lang="fr-FR" dirty="0"/>
              <a:t>, qui rappelle le passé historique de cette bâtisse occupée en 1927 par une agence Ford, pointe du doigt des choix de matériaux et de coloris (couleur safran de la façade et balcons filants) «inadaptés au paysage urbain». </a:t>
            </a:r>
          </a:p>
          <a:p>
            <a:pPr fontAlgn="base"/>
            <a:r>
              <a:rPr lang="fr-FR" dirty="0"/>
              <a:t>«L’immeuble écrase et dénature un bâtiment de caractère et dont le fronton orné est devenu extrêmement rare à Paris, déclare-t-il dans une lettre adressée aux riverains du projet. Il est important de respecter le patrimoine et de garder l’esprit faubourien de l’arrondissement».</a:t>
            </a:r>
          </a:p>
          <a:p>
            <a:endParaRPr lang="fr-FR" dirty="0"/>
          </a:p>
        </p:txBody>
      </p:sp>
    </p:spTree>
    <p:extLst>
      <p:ext uri="{BB962C8B-B14F-4D97-AF65-F5344CB8AC3E}">
        <p14:creationId xmlns:p14="http://schemas.microsoft.com/office/powerpoint/2010/main" val="6908308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66C3A-4CA6-2E45-A853-1D56A1BE961E}"/>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fr-FR" dirty="0"/>
              <a:t>La Commission du vieux Paris</a:t>
            </a:r>
          </a:p>
        </p:txBody>
      </p:sp>
      <p:sp>
        <p:nvSpPr>
          <p:cNvPr id="3" name="Espace réservé du contenu 2">
            <a:extLst>
              <a:ext uri="{FF2B5EF4-FFF2-40B4-BE49-F238E27FC236}">
                <a16:creationId xmlns:a16="http://schemas.microsoft.com/office/drawing/2014/main" id="{D2AA2CC1-D172-464D-9A88-B69700C90D93}"/>
              </a:ext>
            </a:extLst>
          </p:cNvPr>
          <p:cNvSpPr>
            <a:spLocks noGrp="1"/>
          </p:cNvSpPr>
          <p:nvPr>
            <p:ph idx="1"/>
          </p:nvPr>
        </p:nvSpPr>
        <p:spPr>
          <a:xfrm>
            <a:off x="457200" y="1600200"/>
            <a:ext cx="8229600" cy="5257800"/>
          </a:xfrm>
        </p:spPr>
        <p:txBody>
          <a:bodyPr>
            <a:normAutofit fontScale="77500" lnSpcReduction="20000"/>
          </a:bodyPr>
          <a:lstStyle/>
          <a:p>
            <a:r>
              <a:rPr lang="fr-FR" dirty="0"/>
              <a:t>En 2014-2015, l’actuelle Commission a examiné un certain nombre de dossiers parfois tout à fait acceptables, et d’autres qui lui sont apparus </a:t>
            </a:r>
            <a:r>
              <a:rPr lang="fr-FR" dirty="0" err="1"/>
              <a:t>indéfendables</a:t>
            </a:r>
            <a:r>
              <a:rPr lang="fr-FR" dirty="0"/>
              <a:t> : </a:t>
            </a:r>
            <a:r>
              <a:rPr lang="fr-FR" dirty="0" err="1"/>
              <a:t>hôtels</a:t>
            </a:r>
            <a:r>
              <a:rPr lang="fr-FR" dirty="0"/>
              <a:t> particuliers </a:t>
            </a:r>
            <a:r>
              <a:rPr lang="fr-FR" dirty="0" err="1"/>
              <a:t>défigurés</a:t>
            </a:r>
            <a:r>
              <a:rPr lang="fr-FR" dirty="0"/>
              <a:t>, immeubles </a:t>
            </a:r>
            <a:r>
              <a:rPr lang="fr-FR" dirty="0" err="1"/>
              <a:t>littéralement</a:t>
            </a:r>
            <a:r>
              <a:rPr lang="fr-FR" dirty="0"/>
              <a:t> « </a:t>
            </a:r>
            <a:r>
              <a:rPr lang="fr-FR" dirty="0" err="1"/>
              <a:t>écrasés</a:t>
            </a:r>
            <a:r>
              <a:rPr lang="fr-FR" dirty="0"/>
              <a:t> », </a:t>
            </a:r>
            <a:r>
              <a:rPr lang="fr-FR" dirty="0" err="1"/>
              <a:t>surélévations</a:t>
            </a:r>
            <a:r>
              <a:rPr lang="fr-FR" dirty="0"/>
              <a:t> </a:t>
            </a:r>
            <a:r>
              <a:rPr lang="fr-FR" dirty="0" err="1"/>
              <a:t>dénaturant</a:t>
            </a:r>
            <a:r>
              <a:rPr lang="fr-FR" dirty="0"/>
              <a:t> totalement la protection PVP dont </a:t>
            </a:r>
            <a:r>
              <a:rPr lang="fr-FR" dirty="0" err="1"/>
              <a:t>bénéficie</a:t>
            </a:r>
            <a:r>
              <a:rPr lang="fr-FR" dirty="0"/>
              <a:t> l’immeuble. </a:t>
            </a:r>
          </a:p>
          <a:p>
            <a:pPr marL="0" indent="0">
              <a:buNone/>
            </a:pPr>
            <a:endParaRPr lang="fr-FR" dirty="0"/>
          </a:p>
          <a:p>
            <a:r>
              <a:rPr lang="fr-FR" dirty="0"/>
              <a:t>La Commission, sur 17 dossiers </a:t>
            </a:r>
            <a:r>
              <a:rPr lang="fr-FR" dirty="0" err="1"/>
              <a:t>examinés</a:t>
            </a:r>
            <a:r>
              <a:rPr lang="fr-FR" dirty="0"/>
              <a:t>, a </a:t>
            </a:r>
            <a:r>
              <a:rPr lang="fr-FR" dirty="0" err="1"/>
              <a:t>émis</a:t>
            </a:r>
            <a:r>
              <a:rPr lang="fr-FR" dirty="0"/>
              <a:t> 12 vœux de refus et 5 accords sous </a:t>
            </a:r>
            <a:r>
              <a:rPr lang="fr-FR" dirty="0" err="1"/>
              <a:t>réserve</a:t>
            </a:r>
            <a:r>
              <a:rPr lang="fr-FR" dirty="0"/>
              <a:t>. La </a:t>
            </a:r>
            <a:r>
              <a:rPr lang="fr-FR" dirty="0" err="1"/>
              <a:t>municipalite</a:t>
            </a:r>
            <a:r>
              <a:rPr lang="fr-FR" dirty="0"/>
              <a:t>́ a suivi 5 de ces vœux, mais a </a:t>
            </a:r>
            <a:r>
              <a:rPr lang="fr-FR" dirty="0" err="1"/>
              <a:t>délivre</a:t>
            </a:r>
            <a:r>
              <a:rPr lang="fr-FR" dirty="0"/>
              <a:t>́ les permis sans tenir compte des vœux pour 4 autres demandes26. </a:t>
            </a:r>
          </a:p>
          <a:p>
            <a:r>
              <a:rPr lang="fr-FR" dirty="0"/>
              <a:t>Il faut souligner que sur ces 4 derniers dossiers, 2 concernaient des </a:t>
            </a:r>
            <a:r>
              <a:rPr lang="fr-FR" dirty="0" err="1"/>
              <a:t>bâtiments</a:t>
            </a:r>
            <a:r>
              <a:rPr lang="fr-FR" dirty="0"/>
              <a:t> </a:t>
            </a:r>
            <a:r>
              <a:rPr lang="fr-FR" dirty="0" err="1"/>
              <a:t>protégés</a:t>
            </a:r>
            <a:r>
              <a:rPr lang="fr-FR" dirty="0"/>
              <a:t> au titre des PVP, ce qui est </a:t>
            </a:r>
            <a:r>
              <a:rPr lang="fr-FR" dirty="0" err="1"/>
              <a:t>préoccupant</a:t>
            </a:r>
            <a:r>
              <a:rPr lang="fr-FR" dirty="0"/>
              <a:t>. </a:t>
            </a:r>
          </a:p>
          <a:p>
            <a:endParaRPr lang="fr-FR" dirty="0"/>
          </a:p>
        </p:txBody>
      </p:sp>
    </p:spTree>
    <p:extLst>
      <p:ext uri="{BB962C8B-B14F-4D97-AF65-F5344CB8AC3E}">
        <p14:creationId xmlns:p14="http://schemas.microsoft.com/office/powerpoint/2010/main" val="31070799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353-E928-D744-85E1-51DC08F2E7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806333C-7850-3541-B307-C29F70866E32}"/>
              </a:ext>
            </a:extLst>
          </p:cNvPr>
          <p:cNvSpPr>
            <a:spLocks noGrp="1"/>
          </p:cNvSpPr>
          <p:nvPr>
            <p:ph idx="1"/>
          </p:nvPr>
        </p:nvSpPr>
        <p:spPr/>
        <p:txBody>
          <a:bodyPr/>
          <a:lstStyle/>
          <a:p>
            <a:endParaRPr lang="fr-FR" dirty="0"/>
          </a:p>
          <a:p>
            <a:endParaRPr lang="fr-FR" dirty="0"/>
          </a:p>
          <a:p>
            <a:endParaRPr lang="fr-FR" dirty="0"/>
          </a:p>
          <a:p>
            <a:pPr marL="0" indent="0">
              <a:buNone/>
            </a:pPr>
            <a:r>
              <a:rPr lang="fr-FR" dirty="0"/>
              <a:t>               D’autres exemples....</a:t>
            </a:r>
          </a:p>
        </p:txBody>
      </p:sp>
    </p:spTree>
    <p:extLst>
      <p:ext uri="{BB962C8B-B14F-4D97-AF65-F5344CB8AC3E}">
        <p14:creationId xmlns:p14="http://schemas.microsoft.com/office/powerpoint/2010/main" val="41716845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RATP PARIS </a:t>
            </a:r>
            <a:r>
              <a:rPr lang="is-IS" dirty="0"/>
              <a:t>…</a:t>
            </a:r>
            <a:endParaRPr lang="en-US" dirty="0"/>
          </a:p>
        </p:txBody>
      </p:sp>
      <p:pic>
        <p:nvPicPr>
          <p:cNvPr id="4" name="Content Placeholder 3" descr="05-@D.R..jpg"/>
          <p:cNvPicPr>
            <a:picLocks noGrp="1" noChangeAspect="1"/>
          </p:cNvPicPr>
          <p:nvPr>
            <p:ph idx="1"/>
          </p:nvPr>
        </p:nvPicPr>
        <p:blipFill>
          <a:blip r:embed="rId2">
            <a:extLst>
              <a:ext uri="{28A0092B-C50C-407E-A947-70E740481C1C}">
                <a14:useLocalDpi xmlns:a14="http://schemas.microsoft.com/office/drawing/2010/main" val="0"/>
              </a:ext>
            </a:extLst>
          </a:blip>
          <a:srcRect t="4363" b="4363"/>
          <a:stretch>
            <a:fillRect/>
          </a:stretch>
        </p:blipFill>
        <p:spPr/>
      </p:pic>
    </p:spTree>
    <p:extLst>
      <p:ext uri="{BB962C8B-B14F-4D97-AF65-F5344CB8AC3E}">
        <p14:creationId xmlns:p14="http://schemas.microsoft.com/office/powerpoint/2010/main" val="1061826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2-@Philippe-Ruault.jpg"/>
          <p:cNvPicPr>
            <a:picLocks noGrp="1" noChangeAspect="1"/>
          </p:cNvPicPr>
          <p:nvPr>
            <p:ph idx="1"/>
          </p:nvPr>
        </p:nvPicPr>
        <p:blipFill>
          <a:blip r:embed="rId2">
            <a:extLst>
              <a:ext uri="{28A0092B-C50C-407E-A947-70E740481C1C}">
                <a14:useLocalDpi xmlns:a14="http://schemas.microsoft.com/office/drawing/2010/main" val="0"/>
              </a:ext>
            </a:extLst>
          </a:blip>
          <a:srcRect l="-10640" r="-10640"/>
          <a:stretch>
            <a:fillRect/>
          </a:stretch>
        </p:blipFill>
        <p:spPr/>
      </p:pic>
    </p:spTree>
    <p:extLst>
      <p:ext uri="{BB962C8B-B14F-4D97-AF65-F5344CB8AC3E}">
        <p14:creationId xmlns:p14="http://schemas.microsoft.com/office/powerpoint/2010/main" val="2237607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 MONTAGNE ….</a:t>
            </a:r>
          </a:p>
        </p:txBody>
      </p:sp>
      <p:pic>
        <p:nvPicPr>
          <p:cNvPr id="4" name="Content Placeholder 3" descr="gd paradis.jpg"/>
          <p:cNvPicPr>
            <a:picLocks noGrp="1" noChangeAspect="1"/>
          </p:cNvPicPr>
          <p:nvPr>
            <p:ph idx="1"/>
          </p:nvPr>
        </p:nvPicPr>
        <p:blipFill>
          <a:blip r:embed="rId2">
            <a:extLst>
              <a:ext uri="{28A0092B-C50C-407E-A947-70E740481C1C}">
                <a14:useLocalDpi xmlns:a14="http://schemas.microsoft.com/office/drawing/2010/main" val="0"/>
              </a:ext>
            </a:extLst>
          </a:blip>
          <a:srcRect l="-3370" r="-3370"/>
          <a:stretch>
            <a:fillRect/>
          </a:stretch>
        </p:blipFill>
        <p:spPr/>
      </p:pic>
    </p:spTree>
    <p:extLst>
      <p:ext uri="{BB962C8B-B14F-4D97-AF65-F5344CB8AC3E}">
        <p14:creationId xmlns:p14="http://schemas.microsoft.com/office/powerpoint/2010/main" val="3840315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ravau11.jpg"/>
          <p:cNvPicPr>
            <a:picLocks noGrp="1" noChangeAspect="1"/>
          </p:cNvPicPr>
          <p:nvPr>
            <p:ph idx="1"/>
          </p:nvPr>
        </p:nvPicPr>
        <p:blipFill>
          <a:blip r:embed="rId2">
            <a:extLst>
              <a:ext uri="{28A0092B-C50C-407E-A947-70E740481C1C}">
                <a14:useLocalDpi xmlns:a14="http://schemas.microsoft.com/office/drawing/2010/main" val="0"/>
              </a:ext>
            </a:extLst>
          </a:blip>
          <a:srcRect l="-4878" r="-4878"/>
          <a:stretch>
            <a:fillRect/>
          </a:stretch>
        </p:blipFill>
        <p:spPr>
          <a:xfrm>
            <a:off x="-400425" y="1"/>
            <a:ext cx="9999194" cy="6858000"/>
          </a:xfrm>
        </p:spPr>
      </p:pic>
    </p:spTree>
    <p:extLst>
      <p:ext uri="{BB962C8B-B14F-4D97-AF65-F5344CB8AC3E}">
        <p14:creationId xmlns:p14="http://schemas.microsoft.com/office/powerpoint/2010/main" val="36217772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d p.jpg"/>
          <p:cNvPicPr>
            <a:picLocks noGrp="1" noChangeAspect="1"/>
          </p:cNvPicPr>
          <p:nvPr>
            <p:ph idx="1"/>
          </p:nvPr>
        </p:nvPicPr>
        <p:blipFill>
          <a:blip r:embed="rId2">
            <a:extLst>
              <a:ext uri="{28A0092B-C50C-407E-A947-70E740481C1C}">
                <a14:useLocalDpi xmlns:a14="http://schemas.microsoft.com/office/drawing/2010/main" val="0"/>
              </a:ext>
            </a:extLst>
          </a:blip>
          <a:srcRect l="-6593" r="-6593"/>
          <a:stretch>
            <a:fillRect/>
          </a:stretch>
        </p:blipFill>
        <p:spPr>
          <a:xfrm>
            <a:off x="457200" y="709400"/>
            <a:ext cx="8229600" cy="5416764"/>
          </a:xfrm>
        </p:spPr>
      </p:pic>
    </p:spTree>
    <p:extLst>
      <p:ext uri="{BB962C8B-B14F-4D97-AF65-F5344CB8AC3E}">
        <p14:creationId xmlns:p14="http://schemas.microsoft.com/office/powerpoint/2010/main" val="3532588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a:t>
            </a:r>
            <a:r>
              <a:rPr lang="en-US" dirty="0" err="1"/>
              <a:t>aussi</a:t>
            </a:r>
            <a:r>
              <a:rPr lang="en-US" dirty="0"/>
              <a:t> </a:t>
            </a:r>
            <a:r>
              <a:rPr lang="is-IS" dirty="0"/>
              <a:t>…</a:t>
            </a:r>
            <a:endParaRPr lang="en-US" dirty="0"/>
          </a:p>
        </p:txBody>
      </p:sp>
      <p:pic>
        <p:nvPicPr>
          <p:cNvPr id="4" name="Content Placeholder 3" descr="c3c7586d99ef42ba2c081820dca2bed9-1024x683.jpg"/>
          <p:cNvPicPr>
            <a:picLocks noGrp="1" noChangeAspect="1"/>
          </p:cNvPicPr>
          <p:nvPr>
            <p:ph idx="1"/>
          </p:nvPr>
        </p:nvPicPr>
        <p:blipFill>
          <a:blip r:embed="rId2">
            <a:extLst>
              <a:ext uri="{28A0092B-C50C-407E-A947-70E740481C1C}">
                <a14:useLocalDpi xmlns:a14="http://schemas.microsoft.com/office/drawing/2010/main" val="0"/>
              </a:ext>
            </a:extLst>
          </a:blip>
          <a:srcRect l="-11944" r="-11944"/>
          <a:stretch>
            <a:fillRect/>
          </a:stretch>
        </p:blipFill>
        <p:spPr>
          <a:xfrm>
            <a:off x="-983902" y="1790700"/>
            <a:ext cx="11108943" cy="4971474"/>
          </a:xfrm>
        </p:spPr>
      </p:pic>
    </p:spTree>
    <p:extLst>
      <p:ext uri="{BB962C8B-B14F-4D97-AF65-F5344CB8AC3E}">
        <p14:creationId xmlns:p14="http://schemas.microsoft.com/office/powerpoint/2010/main" val="30108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D’autres</a:t>
            </a:r>
            <a:r>
              <a:rPr lang="en-US" dirty="0"/>
              <a:t> </a:t>
            </a:r>
            <a:r>
              <a:rPr lang="en-US" dirty="0" err="1"/>
              <a:t>chiffres</a:t>
            </a:r>
            <a:r>
              <a:rPr lang="en-US" dirty="0"/>
              <a:t>…</a:t>
            </a:r>
          </a:p>
        </p:txBody>
      </p:sp>
      <p:sp>
        <p:nvSpPr>
          <p:cNvPr id="3" name="Content Placeholder 2"/>
          <p:cNvSpPr>
            <a:spLocks noGrp="1"/>
          </p:cNvSpPr>
          <p:nvPr>
            <p:ph idx="1"/>
          </p:nvPr>
        </p:nvSpPr>
        <p:spPr/>
        <p:txBody>
          <a:bodyPr>
            <a:normAutofit fontScale="62500" lnSpcReduction="20000"/>
          </a:bodyPr>
          <a:lstStyle/>
          <a:p>
            <a:r>
              <a:rPr lang="en-US" dirty="0"/>
              <a:t>Rapport CANTAL-DUPART : </a:t>
            </a:r>
            <a:r>
              <a:rPr lang="en-US" dirty="0" err="1"/>
              <a:t>sur</a:t>
            </a:r>
            <a:r>
              <a:rPr lang="en-US" dirty="0"/>
              <a:t> 12 rues </a:t>
            </a:r>
            <a:r>
              <a:rPr lang="en-US" dirty="0" err="1"/>
              <a:t>parisiennes</a:t>
            </a:r>
            <a:r>
              <a:rPr lang="en-US" dirty="0"/>
              <a:t> 460 000 m2 </a:t>
            </a:r>
            <a:r>
              <a:rPr lang="en-US" dirty="0" err="1"/>
              <a:t>sont</a:t>
            </a:r>
            <a:r>
              <a:rPr lang="en-US" dirty="0"/>
              <a:t> </a:t>
            </a:r>
            <a:r>
              <a:rPr lang="en-US" dirty="0" err="1"/>
              <a:t>constructibles</a:t>
            </a:r>
            <a:r>
              <a:rPr lang="en-US" dirty="0"/>
              <a:t> en </a:t>
            </a:r>
            <a:r>
              <a:rPr lang="en-US" dirty="0" err="1"/>
              <a:t>résidentiel</a:t>
            </a:r>
            <a:r>
              <a:rPr lang="en-US" dirty="0"/>
              <a:t> </a:t>
            </a:r>
            <a:r>
              <a:rPr lang="en-US" dirty="0" err="1"/>
              <a:t>sur</a:t>
            </a:r>
            <a:r>
              <a:rPr lang="en-US" dirty="0"/>
              <a:t> les </a:t>
            </a:r>
            <a:r>
              <a:rPr lang="en-US" dirty="0" err="1"/>
              <a:t>toits</a:t>
            </a:r>
            <a:r>
              <a:rPr lang="en-US" dirty="0"/>
              <a:t> (“Le </a:t>
            </a:r>
            <a:r>
              <a:rPr lang="en-US" dirty="0" err="1"/>
              <a:t>foncier</a:t>
            </a:r>
            <a:r>
              <a:rPr lang="en-US" dirty="0"/>
              <a:t> de Paris </a:t>
            </a:r>
            <a:r>
              <a:rPr lang="en-US" dirty="0" err="1"/>
              <a:t>peut-il</a:t>
            </a:r>
            <a:r>
              <a:rPr lang="en-US" dirty="0"/>
              <a:t> </a:t>
            </a:r>
            <a:r>
              <a:rPr lang="en-US" dirty="0" err="1"/>
              <a:t>être</a:t>
            </a:r>
            <a:r>
              <a:rPr lang="en-US" dirty="0"/>
              <a:t> </a:t>
            </a:r>
            <a:r>
              <a:rPr lang="en-US" dirty="0" err="1"/>
              <a:t>aérien</a:t>
            </a:r>
            <a:r>
              <a:rPr lang="en-US" dirty="0"/>
              <a:t>?”)</a:t>
            </a:r>
          </a:p>
          <a:p>
            <a:endParaRPr lang="en-US" dirty="0"/>
          </a:p>
          <a:p>
            <a:r>
              <a:rPr lang="en-US" dirty="0"/>
              <a:t>Le </a:t>
            </a:r>
            <a:r>
              <a:rPr lang="en-US" dirty="0" err="1"/>
              <a:t>projet</a:t>
            </a:r>
            <a:r>
              <a:rPr lang="en-US" dirty="0"/>
              <a:t> </a:t>
            </a:r>
            <a:r>
              <a:rPr lang="en-US" b="1" dirty="0" err="1"/>
              <a:t>européen</a:t>
            </a:r>
            <a:r>
              <a:rPr lang="en-US" b="1" dirty="0"/>
              <a:t> </a:t>
            </a:r>
            <a:r>
              <a:rPr lang="en-US" dirty="0"/>
              <a:t>SUREFIT </a:t>
            </a:r>
            <a:r>
              <a:rPr lang="en-US" dirty="0" err="1"/>
              <a:t>évalue</a:t>
            </a:r>
            <a:r>
              <a:rPr lang="en-US" dirty="0"/>
              <a:t> </a:t>
            </a:r>
            <a:r>
              <a:rPr lang="en-US" dirty="0" err="1"/>
              <a:t>à</a:t>
            </a:r>
            <a:r>
              <a:rPr lang="en-US" dirty="0"/>
              <a:t> 50% la </a:t>
            </a:r>
            <a:r>
              <a:rPr lang="en-US" dirty="0" err="1"/>
              <a:t>réduction</a:t>
            </a:r>
            <a:r>
              <a:rPr lang="en-US" dirty="0"/>
              <a:t> des </a:t>
            </a:r>
            <a:r>
              <a:rPr lang="en-US" dirty="0" err="1"/>
              <a:t>consommations</a:t>
            </a:r>
            <a:r>
              <a:rPr lang="en-US" dirty="0"/>
              <a:t> </a:t>
            </a:r>
            <a:r>
              <a:rPr lang="en-US" dirty="0" err="1"/>
              <a:t>d’energies</a:t>
            </a:r>
            <a:r>
              <a:rPr lang="en-US" dirty="0"/>
              <a:t> des </a:t>
            </a:r>
            <a:r>
              <a:rPr lang="en-US" dirty="0" err="1"/>
              <a:t>batiments</a:t>
            </a:r>
            <a:r>
              <a:rPr lang="en-US" dirty="0"/>
              <a:t> </a:t>
            </a:r>
            <a:r>
              <a:rPr lang="en-US" dirty="0" err="1"/>
              <a:t>existants</a:t>
            </a:r>
            <a:r>
              <a:rPr lang="en-US" dirty="0"/>
              <a:t> par les </a:t>
            </a:r>
            <a:r>
              <a:rPr lang="en-US" dirty="0" err="1"/>
              <a:t>effets</a:t>
            </a:r>
            <a:r>
              <a:rPr lang="en-US" dirty="0"/>
              <a:t> de la </a:t>
            </a:r>
            <a:r>
              <a:rPr lang="en-US" dirty="0" err="1"/>
              <a:t>surélévation</a:t>
            </a:r>
            <a:endParaRPr lang="en-US" dirty="0"/>
          </a:p>
          <a:p>
            <a:endParaRPr lang="en-US" dirty="0"/>
          </a:p>
          <a:p>
            <a:r>
              <a:rPr lang="en-US" dirty="0"/>
              <a:t>Le </a:t>
            </a:r>
            <a:r>
              <a:rPr lang="en-US" dirty="0" err="1"/>
              <a:t>projet</a:t>
            </a:r>
            <a:r>
              <a:rPr lang="en-US" dirty="0"/>
              <a:t> </a:t>
            </a:r>
            <a:r>
              <a:rPr lang="en-US" b="1" dirty="0" err="1"/>
              <a:t>européen</a:t>
            </a:r>
            <a:r>
              <a:rPr lang="en-US" dirty="0"/>
              <a:t> ABRACADABRA-HORIZON 20-20 </a:t>
            </a:r>
            <a:r>
              <a:rPr lang="en-US" dirty="0" err="1"/>
              <a:t>établit</a:t>
            </a:r>
            <a:r>
              <a:rPr lang="en-US" dirty="0"/>
              <a:t> des </a:t>
            </a:r>
            <a:r>
              <a:rPr lang="en-US" dirty="0" err="1"/>
              <a:t>boites</a:t>
            </a:r>
            <a:r>
              <a:rPr lang="en-US" dirty="0"/>
              <a:t> </a:t>
            </a:r>
            <a:r>
              <a:rPr lang="en-US" dirty="0" err="1"/>
              <a:t>à</a:t>
            </a:r>
            <a:r>
              <a:rPr lang="en-US" dirty="0"/>
              <a:t> </a:t>
            </a:r>
            <a:r>
              <a:rPr lang="en-US" dirty="0" err="1"/>
              <a:t>outils</a:t>
            </a:r>
            <a:r>
              <a:rPr lang="en-US" dirty="0"/>
              <a:t> de renovation </a:t>
            </a:r>
            <a:r>
              <a:rPr lang="en-US" dirty="0" err="1"/>
              <a:t>énergétique</a:t>
            </a:r>
            <a:r>
              <a:rPr lang="en-US" dirty="0"/>
              <a:t>. La </a:t>
            </a:r>
            <a:r>
              <a:rPr lang="en-US" dirty="0" err="1"/>
              <a:t>surélévation</a:t>
            </a:r>
            <a:r>
              <a:rPr lang="en-US" dirty="0"/>
              <a:t> </a:t>
            </a:r>
            <a:r>
              <a:rPr lang="en-US" dirty="0" err="1"/>
              <a:t>en</a:t>
            </a:r>
            <a:r>
              <a:rPr lang="en-US" dirty="0"/>
              <a:t> </a:t>
            </a:r>
            <a:r>
              <a:rPr lang="en-US" dirty="0" err="1"/>
              <a:t>est</a:t>
            </a:r>
            <a:r>
              <a:rPr lang="en-US" dirty="0"/>
              <a:t> </a:t>
            </a:r>
            <a:r>
              <a:rPr lang="en-US" dirty="0" err="1"/>
              <a:t>une</a:t>
            </a:r>
            <a:r>
              <a:rPr lang="en-US" dirty="0"/>
              <a:t> !</a:t>
            </a:r>
          </a:p>
          <a:p>
            <a:endParaRPr lang="en-US" dirty="0"/>
          </a:p>
          <a:p>
            <a:r>
              <a:rPr lang="en-US" dirty="0"/>
              <a:t>GENEVE se </a:t>
            </a:r>
            <a:r>
              <a:rPr lang="en-US" dirty="0" err="1"/>
              <a:t>surélève</a:t>
            </a:r>
            <a:r>
              <a:rPr lang="en-US" dirty="0"/>
              <a:t> grace </a:t>
            </a:r>
            <a:r>
              <a:rPr lang="en-US" dirty="0" err="1"/>
              <a:t>à</a:t>
            </a:r>
            <a:r>
              <a:rPr lang="en-US" dirty="0"/>
              <a:t> </a:t>
            </a:r>
            <a:r>
              <a:rPr lang="en-US" dirty="0" err="1"/>
              <a:t>sa</a:t>
            </a:r>
            <a:r>
              <a:rPr lang="en-US" dirty="0"/>
              <a:t> nouvelle </a:t>
            </a:r>
            <a:r>
              <a:rPr lang="en-US" dirty="0" err="1"/>
              <a:t>Loi</a:t>
            </a:r>
            <a:r>
              <a:rPr lang="en-US" dirty="0"/>
              <a:t> </a:t>
            </a:r>
            <a:r>
              <a:rPr lang="en-US" dirty="0" err="1"/>
              <a:t>cantonale</a:t>
            </a:r>
            <a:endParaRPr lang="en-US" dirty="0"/>
          </a:p>
          <a:p>
            <a:endParaRPr lang="en-US" dirty="0"/>
          </a:p>
          <a:p>
            <a:r>
              <a:rPr lang="en-US" dirty="0"/>
              <a:t>PARIS a </a:t>
            </a:r>
            <a:r>
              <a:rPr lang="en-US" dirty="0" err="1"/>
              <a:t>modifié</a:t>
            </a:r>
            <a:r>
              <a:rPr lang="en-US" dirty="0"/>
              <a:t>  son Plan Local </a:t>
            </a:r>
            <a:r>
              <a:rPr lang="en-US" dirty="0" err="1"/>
              <a:t>d’Urbanisme</a:t>
            </a:r>
            <a:r>
              <a:rPr lang="en-US" dirty="0"/>
              <a:t> (PLU) pour </a:t>
            </a:r>
            <a:r>
              <a:rPr lang="en-US" dirty="0" err="1"/>
              <a:t>favoriser</a:t>
            </a:r>
            <a:r>
              <a:rPr lang="en-US" dirty="0"/>
              <a:t> les </a:t>
            </a:r>
            <a:r>
              <a:rPr lang="en-US" dirty="0" err="1"/>
              <a:t>surélévations</a:t>
            </a:r>
            <a:r>
              <a:rPr lang="en-US" dirty="0"/>
              <a:t> </a:t>
            </a:r>
            <a:r>
              <a:rPr lang="en-US" dirty="0" err="1"/>
              <a:t>résidentielles</a:t>
            </a:r>
            <a:endParaRPr lang="en-US" dirty="0"/>
          </a:p>
        </p:txBody>
      </p:sp>
    </p:spTree>
    <p:extLst>
      <p:ext uri="{BB962C8B-B14F-4D97-AF65-F5344CB8AC3E}">
        <p14:creationId xmlns:p14="http://schemas.microsoft.com/office/powerpoint/2010/main" val="11502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a:t> V.QUELQUES DIFFICULTES POSSIBLES</a:t>
            </a:r>
          </a:p>
        </p:txBody>
      </p:sp>
      <p:pic>
        <p:nvPicPr>
          <p:cNvPr id="4" name="Content Placeholder 3"/>
          <p:cNvPicPr>
            <a:picLocks noGrp="1" noChangeAspect="1"/>
          </p:cNvPicPr>
          <p:nvPr>
            <p:ph idx="1"/>
          </p:nvPr>
        </p:nvPicPr>
        <p:blipFill>
          <a:blip r:embed="rId2"/>
          <a:srcRect l="-77059" r="-77059"/>
          <a:stretch>
            <a:fillRect/>
          </a:stretch>
        </p:blipFill>
        <p:spPr>
          <a:xfrm>
            <a:off x="1698170" y="2383971"/>
            <a:ext cx="5791201" cy="2917372"/>
          </a:xfrm>
        </p:spPr>
      </p:pic>
    </p:spTree>
    <p:extLst>
      <p:ext uri="{BB962C8B-B14F-4D97-AF65-F5344CB8AC3E}">
        <p14:creationId xmlns:p14="http://schemas.microsoft.com/office/powerpoint/2010/main" val="4344331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LES ASSURANCES CONSTRUCTION</a:t>
            </a:r>
          </a:p>
        </p:txBody>
      </p:sp>
      <p:sp>
        <p:nvSpPr>
          <p:cNvPr id="3" name="Content Placeholder 2"/>
          <p:cNvSpPr>
            <a:spLocks noGrp="1"/>
          </p:cNvSpPr>
          <p:nvPr>
            <p:ph idx="1"/>
          </p:nvPr>
        </p:nvSpPr>
        <p:spPr>
          <a:xfrm>
            <a:off x="457200" y="1600200"/>
            <a:ext cx="8229600" cy="5644322"/>
          </a:xfrm>
        </p:spPr>
        <p:txBody>
          <a:bodyPr>
            <a:normAutofit fontScale="32500" lnSpcReduction="20000"/>
          </a:bodyPr>
          <a:lstStyle/>
          <a:p>
            <a:pPr marL="0" indent="0">
              <a:buNone/>
            </a:pPr>
            <a:r>
              <a:rPr lang="en-US" b="1" dirty="0" err="1"/>
              <a:t>Garantie</a:t>
            </a:r>
            <a:r>
              <a:rPr lang="en-US" b="1" dirty="0"/>
              <a:t> de parfait </a:t>
            </a:r>
            <a:r>
              <a:rPr lang="en-US" b="1" dirty="0" err="1"/>
              <a:t>achèvement</a:t>
            </a:r>
            <a:r>
              <a:rPr lang="en-US" b="1" dirty="0"/>
              <a:t> (1 an):</a:t>
            </a:r>
          </a:p>
          <a:p>
            <a:endParaRPr lang="en-US" b="1" dirty="0"/>
          </a:p>
          <a:p>
            <a:r>
              <a:rPr lang="en-US" dirty="0"/>
              <a:t>La </a:t>
            </a:r>
            <a:r>
              <a:rPr lang="en-US" dirty="0" err="1"/>
              <a:t>garantie</a:t>
            </a:r>
            <a:r>
              <a:rPr lang="en-US" dirty="0"/>
              <a:t> de parfait </a:t>
            </a:r>
            <a:r>
              <a:rPr lang="en-US" dirty="0" err="1"/>
              <a:t>achèvement</a:t>
            </a:r>
            <a:r>
              <a:rPr lang="en-US" dirty="0"/>
              <a:t>, </a:t>
            </a:r>
            <a:r>
              <a:rPr lang="en-US" dirty="0" err="1"/>
              <a:t>définie</a:t>
            </a:r>
            <a:r>
              <a:rPr lang="en-US" dirty="0"/>
              <a:t> </a:t>
            </a:r>
            <a:r>
              <a:rPr lang="en-US" dirty="0" err="1"/>
              <a:t>à</a:t>
            </a:r>
            <a:r>
              <a:rPr lang="en-US" dirty="0"/>
              <a:t> </a:t>
            </a:r>
            <a:r>
              <a:rPr lang="en-US" dirty="0" err="1"/>
              <a:t>l'article</a:t>
            </a:r>
            <a:r>
              <a:rPr lang="en-US" dirty="0"/>
              <a:t> 1792-6 du Code civil, </a:t>
            </a:r>
            <a:r>
              <a:rPr lang="en-US" b="1" dirty="0" err="1"/>
              <a:t>couvre</a:t>
            </a:r>
            <a:r>
              <a:rPr lang="en-US" b="1" dirty="0"/>
              <a:t> </a:t>
            </a:r>
            <a:r>
              <a:rPr lang="en-US" b="1" dirty="0" err="1"/>
              <a:t>tous</a:t>
            </a:r>
            <a:r>
              <a:rPr lang="en-US" b="1" dirty="0"/>
              <a:t> les </a:t>
            </a:r>
            <a:r>
              <a:rPr lang="en-US" b="1" dirty="0" err="1"/>
              <a:t>désordres</a:t>
            </a:r>
            <a:r>
              <a:rPr lang="en-US" dirty="0"/>
              <a:t> (</a:t>
            </a:r>
            <a:r>
              <a:rPr lang="en-US" dirty="0" err="1"/>
              <a:t>malfaçons</a:t>
            </a:r>
            <a:r>
              <a:rPr lang="en-US" dirty="0"/>
              <a:t> et/</a:t>
            </a:r>
            <a:r>
              <a:rPr lang="en-US" dirty="0" err="1"/>
              <a:t>ou</a:t>
            </a:r>
            <a:r>
              <a:rPr lang="en-US" dirty="0"/>
              <a:t> </a:t>
            </a:r>
            <a:r>
              <a:rPr lang="en-US" dirty="0" err="1"/>
              <a:t>défaut</a:t>
            </a:r>
            <a:r>
              <a:rPr lang="en-US" dirty="0"/>
              <a:t> de </a:t>
            </a:r>
            <a:r>
              <a:rPr lang="en-US" dirty="0" err="1"/>
              <a:t>conformité</a:t>
            </a:r>
            <a:r>
              <a:rPr lang="en-US" dirty="0"/>
              <a:t>) </a:t>
            </a:r>
            <a:r>
              <a:rPr lang="en-US" b="1" dirty="0" err="1"/>
              <a:t>apparents</a:t>
            </a:r>
            <a:r>
              <a:rPr lang="en-US" b="1" dirty="0"/>
              <a:t> qui </a:t>
            </a:r>
            <a:r>
              <a:rPr lang="en-US" b="1" dirty="0" err="1"/>
              <a:t>ont</a:t>
            </a:r>
            <a:r>
              <a:rPr lang="en-US" b="1" dirty="0"/>
              <a:t> </a:t>
            </a:r>
            <a:r>
              <a:rPr lang="en-US" b="1" dirty="0" err="1"/>
              <a:t>donné</a:t>
            </a:r>
            <a:r>
              <a:rPr lang="en-US" b="1" dirty="0"/>
              <a:t> lieu </a:t>
            </a:r>
            <a:r>
              <a:rPr lang="en-US" b="1" dirty="0" err="1"/>
              <a:t>à</a:t>
            </a:r>
            <a:r>
              <a:rPr lang="en-US" b="1" dirty="0"/>
              <a:t> des </a:t>
            </a:r>
            <a:r>
              <a:rPr lang="en-US" b="1" dirty="0" err="1"/>
              <a:t>réserves</a:t>
            </a:r>
            <a:r>
              <a:rPr lang="en-US" b="1" dirty="0"/>
              <a:t> au procès-verbal de </a:t>
            </a:r>
            <a:r>
              <a:rPr lang="en-US" b="1" dirty="0" err="1"/>
              <a:t>réception</a:t>
            </a:r>
            <a:r>
              <a:rPr lang="en-US" b="1" dirty="0"/>
              <a:t> </a:t>
            </a:r>
            <a:r>
              <a:rPr lang="en-US" b="1" dirty="0" err="1"/>
              <a:t>ou</a:t>
            </a:r>
            <a:r>
              <a:rPr lang="en-US" b="1" dirty="0"/>
              <a:t> qui </a:t>
            </a:r>
            <a:r>
              <a:rPr lang="en-US" b="1" dirty="0" err="1"/>
              <a:t>sont</a:t>
            </a:r>
            <a:r>
              <a:rPr lang="en-US" b="1" dirty="0"/>
              <a:t> </a:t>
            </a:r>
            <a:r>
              <a:rPr lang="en-US" b="1" dirty="0" err="1"/>
              <a:t>survenus</a:t>
            </a:r>
            <a:r>
              <a:rPr lang="en-US" b="1" dirty="0"/>
              <a:t> </a:t>
            </a:r>
            <a:r>
              <a:rPr lang="en-US" b="1" dirty="0" err="1"/>
              <a:t>dans</a:t>
            </a:r>
            <a:r>
              <a:rPr lang="en-US" b="1" dirty="0"/>
              <a:t> </a:t>
            </a:r>
            <a:r>
              <a:rPr lang="en-US" b="1" dirty="0" err="1"/>
              <a:t>l'année</a:t>
            </a:r>
            <a:r>
              <a:rPr lang="en-US" b="1" dirty="0"/>
              <a:t> de la </a:t>
            </a:r>
            <a:r>
              <a:rPr lang="en-US" b="1" dirty="0" err="1"/>
              <a:t>réception</a:t>
            </a:r>
            <a:r>
              <a:rPr lang="en-US" dirty="0"/>
              <a:t>, </a:t>
            </a:r>
            <a:r>
              <a:rPr lang="en-US" dirty="0" err="1"/>
              <a:t>quel</a:t>
            </a:r>
            <a:r>
              <a:rPr lang="en-US" dirty="0"/>
              <a:t> </a:t>
            </a:r>
            <a:r>
              <a:rPr lang="en-US" dirty="0" err="1"/>
              <a:t>que</a:t>
            </a:r>
            <a:r>
              <a:rPr lang="en-US" dirty="0"/>
              <a:t> </a:t>
            </a:r>
            <a:r>
              <a:rPr lang="en-US" dirty="0" err="1"/>
              <a:t>soit</a:t>
            </a:r>
            <a:r>
              <a:rPr lang="en-US" dirty="0"/>
              <a:t> </a:t>
            </a:r>
            <a:r>
              <a:rPr lang="en-US" dirty="0" err="1"/>
              <a:t>leur</a:t>
            </a:r>
            <a:r>
              <a:rPr lang="en-US" dirty="0"/>
              <a:t> </a:t>
            </a:r>
            <a:r>
              <a:rPr lang="en-US" dirty="0" err="1"/>
              <a:t>degré</a:t>
            </a:r>
            <a:r>
              <a:rPr lang="en-US" dirty="0"/>
              <a:t> de </a:t>
            </a:r>
            <a:r>
              <a:rPr lang="en-US" dirty="0" err="1"/>
              <a:t>gravité</a:t>
            </a:r>
            <a:r>
              <a:rPr lang="en-US" dirty="0"/>
              <a:t> (</a:t>
            </a:r>
            <a:r>
              <a:rPr lang="en-US" dirty="0" err="1"/>
              <a:t>il</a:t>
            </a:r>
            <a:r>
              <a:rPr lang="en-US" dirty="0"/>
              <a:t> </a:t>
            </a:r>
            <a:r>
              <a:rPr lang="en-US" dirty="0" err="1"/>
              <a:t>peut</a:t>
            </a:r>
            <a:r>
              <a:rPr lang="en-US" dirty="0"/>
              <a:t> </a:t>
            </a:r>
            <a:r>
              <a:rPr lang="en-US" dirty="0" err="1"/>
              <a:t>s'agir</a:t>
            </a:r>
            <a:r>
              <a:rPr lang="en-US" dirty="0"/>
              <a:t> de </a:t>
            </a:r>
            <a:r>
              <a:rPr lang="en-US" dirty="0" err="1"/>
              <a:t>désordres</a:t>
            </a:r>
            <a:r>
              <a:rPr lang="en-US" dirty="0"/>
              <a:t> </a:t>
            </a:r>
            <a:r>
              <a:rPr lang="en-US" dirty="0" err="1"/>
              <a:t>esthétiques</a:t>
            </a:r>
            <a:r>
              <a:rPr lang="en-US" dirty="0"/>
              <a:t>).</a:t>
            </a:r>
          </a:p>
          <a:p>
            <a:r>
              <a:rPr lang="en-US" dirty="0"/>
              <a:t>En </a:t>
            </a:r>
            <a:r>
              <a:rPr lang="en-US" dirty="0" err="1"/>
              <a:t>revanche</a:t>
            </a:r>
            <a:r>
              <a:rPr lang="en-US" dirty="0"/>
              <a:t>, </a:t>
            </a:r>
            <a:r>
              <a:rPr lang="en-US" b="1" dirty="0"/>
              <a:t>ne </a:t>
            </a:r>
            <a:r>
              <a:rPr lang="en-US" b="1" dirty="0" err="1"/>
              <a:t>sont</a:t>
            </a:r>
            <a:r>
              <a:rPr lang="en-US" b="1" dirty="0"/>
              <a:t> pas </a:t>
            </a:r>
            <a:r>
              <a:rPr lang="en-US" b="1" dirty="0" err="1"/>
              <a:t>pris</a:t>
            </a:r>
            <a:r>
              <a:rPr lang="en-US" b="1" dirty="0"/>
              <a:t> en </a:t>
            </a:r>
            <a:r>
              <a:rPr lang="en-US" b="1" dirty="0" err="1"/>
              <a:t>compte</a:t>
            </a:r>
            <a:r>
              <a:rPr lang="en-US" b="1" dirty="0"/>
              <a:t> les </a:t>
            </a:r>
            <a:r>
              <a:rPr lang="en-US" b="1" dirty="0" err="1"/>
              <a:t>désordres</a:t>
            </a:r>
            <a:r>
              <a:rPr lang="en-US" b="1" dirty="0"/>
              <a:t> </a:t>
            </a:r>
            <a:r>
              <a:rPr lang="en-US" b="1" dirty="0" err="1"/>
              <a:t>résultant</a:t>
            </a:r>
            <a:r>
              <a:rPr lang="en-US" b="1" dirty="0"/>
              <a:t> de </a:t>
            </a:r>
            <a:r>
              <a:rPr lang="en-US" b="1" dirty="0" err="1"/>
              <a:t>l'usure</a:t>
            </a:r>
            <a:r>
              <a:rPr lang="en-US" b="1" dirty="0"/>
              <a:t> </a:t>
            </a:r>
            <a:r>
              <a:rPr lang="en-US" b="1" dirty="0" err="1"/>
              <a:t>normale</a:t>
            </a:r>
            <a:r>
              <a:rPr lang="en-US" b="1" dirty="0"/>
              <a:t> </a:t>
            </a:r>
            <a:r>
              <a:rPr lang="en-US" b="1" dirty="0" err="1"/>
              <a:t>ou</a:t>
            </a:r>
            <a:r>
              <a:rPr lang="en-US" b="1" dirty="0"/>
              <a:t> de </a:t>
            </a:r>
            <a:r>
              <a:rPr lang="en-US" b="1" dirty="0" err="1"/>
              <a:t>l'usage</a:t>
            </a:r>
            <a:r>
              <a:rPr lang="en-US" dirty="0"/>
              <a:t>. Les </a:t>
            </a:r>
            <a:r>
              <a:rPr lang="en-US" dirty="0" err="1"/>
              <a:t>défauts</a:t>
            </a:r>
            <a:r>
              <a:rPr lang="en-US" dirty="0"/>
              <a:t> de </a:t>
            </a:r>
            <a:r>
              <a:rPr lang="en-US" dirty="0" err="1"/>
              <a:t>conformité</a:t>
            </a:r>
            <a:r>
              <a:rPr lang="en-US" dirty="0"/>
              <a:t> </a:t>
            </a:r>
            <a:r>
              <a:rPr lang="en-US" dirty="0" err="1"/>
              <a:t>peuvent</a:t>
            </a:r>
            <a:r>
              <a:rPr lang="en-US" dirty="0"/>
              <a:t> </a:t>
            </a:r>
            <a:r>
              <a:rPr lang="en-US" dirty="0" err="1"/>
              <a:t>être</a:t>
            </a:r>
            <a:r>
              <a:rPr lang="en-US" dirty="0"/>
              <a:t> </a:t>
            </a:r>
            <a:r>
              <a:rPr lang="en-US" dirty="0" err="1"/>
              <a:t>constitués</a:t>
            </a:r>
            <a:r>
              <a:rPr lang="en-US" dirty="0"/>
              <a:t> par </a:t>
            </a:r>
            <a:r>
              <a:rPr lang="en-US" dirty="0" err="1"/>
              <a:t>l'inachèvement</a:t>
            </a:r>
            <a:r>
              <a:rPr lang="en-US" dirty="0"/>
              <a:t> des </a:t>
            </a:r>
            <a:r>
              <a:rPr lang="en-US" dirty="0" err="1"/>
              <a:t>travaux</a:t>
            </a:r>
            <a:r>
              <a:rPr lang="en-US" dirty="0"/>
              <a:t>, le non-respect des </a:t>
            </a:r>
            <a:r>
              <a:rPr lang="en-US" dirty="0" err="1"/>
              <a:t>règles</a:t>
            </a:r>
            <a:r>
              <a:rPr lang="en-US" dirty="0"/>
              <a:t> de </a:t>
            </a:r>
            <a:r>
              <a:rPr lang="en-US" dirty="0" err="1"/>
              <a:t>l'art</a:t>
            </a:r>
            <a:r>
              <a:rPr lang="en-US" dirty="0"/>
              <a:t>, des prescriptions </a:t>
            </a:r>
            <a:r>
              <a:rPr lang="en-US" dirty="0" err="1"/>
              <a:t>légales</a:t>
            </a:r>
            <a:r>
              <a:rPr lang="en-US" dirty="0"/>
              <a:t> </a:t>
            </a:r>
            <a:r>
              <a:rPr lang="en-US" dirty="0" err="1"/>
              <a:t>ou</a:t>
            </a:r>
            <a:r>
              <a:rPr lang="en-US" dirty="0"/>
              <a:t> des documents </a:t>
            </a:r>
            <a:r>
              <a:rPr lang="en-US" dirty="0" err="1"/>
              <a:t>contractuels</a:t>
            </a:r>
            <a:r>
              <a:rPr lang="en-US" dirty="0"/>
              <a:t>.</a:t>
            </a:r>
          </a:p>
          <a:p>
            <a:r>
              <a:rPr lang="en-US" dirty="0"/>
              <a:t>Pour la </a:t>
            </a:r>
            <a:r>
              <a:rPr lang="en-US" dirty="0" err="1"/>
              <a:t>mettre</a:t>
            </a:r>
            <a:r>
              <a:rPr lang="en-US" dirty="0"/>
              <a:t> en </a:t>
            </a:r>
            <a:r>
              <a:rPr lang="en-US" dirty="0" err="1"/>
              <a:t>œuvre</a:t>
            </a:r>
            <a:r>
              <a:rPr lang="en-US" dirty="0"/>
              <a:t>, </a:t>
            </a:r>
            <a:r>
              <a:rPr lang="en-US" dirty="0" err="1"/>
              <a:t>il</a:t>
            </a:r>
            <a:r>
              <a:rPr lang="en-US" dirty="0"/>
              <a:t> </a:t>
            </a:r>
            <a:r>
              <a:rPr lang="en-US" dirty="0" err="1"/>
              <a:t>suffit</a:t>
            </a:r>
            <a:r>
              <a:rPr lang="en-US" dirty="0"/>
              <a:t> </a:t>
            </a:r>
            <a:r>
              <a:rPr lang="en-US" dirty="0" err="1"/>
              <a:t>d’adresser</a:t>
            </a:r>
            <a:r>
              <a:rPr lang="en-US" dirty="0"/>
              <a:t> un </a:t>
            </a:r>
            <a:r>
              <a:rPr lang="en-US" dirty="0" err="1"/>
              <a:t>courrier</a:t>
            </a:r>
            <a:r>
              <a:rPr lang="en-US" dirty="0"/>
              <a:t> </a:t>
            </a:r>
            <a:r>
              <a:rPr lang="en-US" dirty="0" err="1"/>
              <a:t>recommandé</a:t>
            </a:r>
            <a:r>
              <a:rPr lang="en-US" dirty="0"/>
              <a:t> avec </a:t>
            </a:r>
            <a:r>
              <a:rPr lang="en-US" dirty="0" err="1"/>
              <a:t>avis</a:t>
            </a:r>
            <a:r>
              <a:rPr lang="en-US" dirty="0"/>
              <a:t> de </a:t>
            </a:r>
            <a:r>
              <a:rPr lang="en-US" dirty="0" err="1"/>
              <a:t>réception</a:t>
            </a:r>
            <a:r>
              <a:rPr lang="en-US" dirty="0"/>
              <a:t> </a:t>
            </a:r>
            <a:r>
              <a:rPr lang="en-US" dirty="0" err="1"/>
              <a:t>à</a:t>
            </a:r>
            <a:r>
              <a:rPr lang="en-US" dirty="0"/>
              <a:t> </a:t>
            </a:r>
            <a:r>
              <a:rPr lang="en-US" dirty="0" err="1"/>
              <a:t>l’entrepreneur</a:t>
            </a:r>
            <a:r>
              <a:rPr lang="en-US" dirty="0"/>
              <a:t> en </a:t>
            </a:r>
            <a:r>
              <a:rPr lang="en-US" dirty="0" err="1"/>
              <a:t>décrivant</a:t>
            </a:r>
            <a:r>
              <a:rPr lang="en-US" dirty="0"/>
              <a:t> le </a:t>
            </a:r>
            <a:r>
              <a:rPr lang="en-US" dirty="0" err="1"/>
              <a:t>problème</a:t>
            </a:r>
            <a:r>
              <a:rPr lang="en-US" dirty="0"/>
              <a:t> et en </a:t>
            </a:r>
            <a:r>
              <a:rPr lang="en-US" dirty="0" err="1"/>
              <a:t>définissant</a:t>
            </a:r>
            <a:r>
              <a:rPr lang="en-US" dirty="0"/>
              <a:t> </a:t>
            </a:r>
            <a:r>
              <a:rPr lang="en-US" dirty="0" err="1"/>
              <a:t>une</a:t>
            </a:r>
            <a:r>
              <a:rPr lang="en-US" dirty="0"/>
              <a:t> date </a:t>
            </a:r>
            <a:r>
              <a:rPr lang="en-US" dirty="0" err="1"/>
              <a:t>d’intervention</a:t>
            </a:r>
            <a:r>
              <a:rPr lang="en-US" dirty="0"/>
              <a:t>.</a:t>
            </a:r>
          </a:p>
          <a:p>
            <a:endParaRPr lang="en-US" dirty="0"/>
          </a:p>
          <a:p>
            <a:endParaRPr lang="en-US" dirty="0"/>
          </a:p>
          <a:p>
            <a:pPr marL="0" indent="0">
              <a:buNone/>
            </a:pPr>
            <a:r>
              <a:rPr lang="en-US" b="1" dirty="0" err="1"/>
              <a:t>Garantie</a:t>
            </a:r>
            <a:r>
              <a:rPr lang="en-US" b="1" dirty="0"/>
              <a:t> biennale de bon </a:t>
            </a:r>
            <a:r>
              <a:rPr lang="en-US" b="1" dirty="0" err="1"/>
              <a:t>fonctionnement</a:t>
            </a:r>
            <a:r>
              <a:rPr lang="en-US" b="1" dirty="0"/>
              <a:t> (2 </a:t>
            </a:r>
            <a:r>
              <a:rPr lang="en-US" b="1" dirty="0" err="1"/>
              <a:t>ans</a:t>
            </a:r>
            <a:r>
              <a:rPr lang="en-US" b="1" dirty="0"/>
              <a:t>):</a:t>
            </a:r>
          </a:p>
          <a:p>
            <a:r>
              <a:rPr lang="en-US" dirty="0"/>
              <a:t>La </a:t>
            </a:r>
            <a:r>
              <a:rPr lang="en-US" dirty="0" err="1"/>
              <a:t>garantie</a:t>
            </a:r>
            <a:r>
              <a:rPr lang="en-US" dirty="0"/>
              <a:t> biennale, </a:t>
            </a:r>
            <a:r>
              <a:rPr lang="en-US" dirty="0" err="1"/>
              <a:t>définie</a:t>
            </a:r>
            <a:r>
              <a:rPr lang="en-US" dirty="0"/>
              <a:t> </a:t>
            </a:r>
            <a:r>
              <a:rPr lang="en-US" dirty="0" err="1"/>
              <a:t>à</a:t>
            </a:r>
            <a:r>
              <a:rPr lang="en-US" dirty="0"/>
              <a:t> </a:t>
            </a:r>
            <a:r>
              <a:rPr lang="en-US" dirty="0" err="1"/>
              <a:t>l’article</a:t>
            </a:r>
            <a:r>
              <a:rPr lang="en-US" dirty="0"/>
              <a:t> 1792-3 du Code civil, </a:t>
            </a:r>
            <a:r>
              <a:rPr lang="en-US" b="1" dirty="0" err="1"/>
              <a:t>couvre</a:t>
            </a:r>
            <a:r>
              <a:rPr lang="en-US" b="1" dirty="0"/>
              <a:t> pendant les </a:t>
            </a:r>
            <a:r>
              <a:rPr lang="en-US" b="1" dirty="0" err="1"/>
              <a:t>deux</a:t>
            </a:r>
            <a:r>
              <a:rPr lang="en-US" b="1" dirty="0"/>
              <a:t> </a:t>
            </a:r>
            <a:r>
              <a:rPr lang="en-US" b="1" dirty="0" err="1"/>
              <a:t>années</a:t>
            </a:r>
            <a:r>
              <a:rPr lang="en-US" b="1" dirty="0"/>
              <a:t> qui </a:t>
            </a:r>
            <a:r>
              <a:rPr lang="en-US" b="1" dirty="0" err="1"/>
              <a:t>suivent</a:t>
            </a:r>
            <a:r>
              <a:rPr lang="en-US" b="1" dirty="0"/>
              <a:t> la date de la </a:t>
            </a:r>
            <a:r>
              <a:rPr lang="en-US" b="1" dirty="0" err="1"/>
              <a:t>réception</a:t>
            </a:r>
            <a:r>
              <a:rPr lang="en-US" b="1" dirty="0"/>
              <a:t>, </a:t>
            </a:r>
            <a:r>
              <a:rPr lang="en-US" b="1" dirty="0" err="1"/>
              <a:t>tous</a:t>
            </a:r>
            <a:r>
              <a:rPr lang="en-US" b="1" dirty="0"/>
              <a:t> les vices qui </a:t>
            </a:r>
            <a:r>
              <a:rPr lang="en-US" b="1" dirty="0" err="1"/>
              <a:t>apparaissent</a:t>
            </a:r>
            <a:r>
              <a:rPr lang="en-US" b="1" dirty="0"/>
              <a:t> </a:t>
            </a:r>
            <a:r>
              <a:rPr lang="en-US" b="1" dirty="0" err="1"/>
              <a:t>sur</a:t>
            </a:r>
            <a:r>
              <a:rPr lang="en-US" b="1" dirty="0"/>
              <a:t> les </a:t>
            </a:r>
            <a:r>
              <a:rPr lang="en-US" b="1" dirty="0" err="1"/>
              <a:t>éléments</a:t>
            </a:r>
            <a:r>
              <a:rPr lang="en-US" b="1" dirty="0"/>
              <a:t> </a:t>
            </a:r>
            <a:r>
              <a:rPr lang="en-US" b="1" dirty="0" err="1"/>
              <a:t>d'équipement</a:t>
            </a:r>
            <a:r>
              <a:rPr lang="en-US" b="1" dirty="0"/>
              <a:t> qui ne </a:t>
            </a:r>
            <a:r>
              <a:rPr lang="en-US" b="1" dirty="0" err="1"/>
              <a:t>forment</a:t>
            </a:r>
            <a:r>
              <a:rPr lang="en-US" b="1" dirty="0"/>
              <a:t> pas </a:t>
            </a:r>
            <a:r>
              <a:rPr lang="en-US" b="1" dirty="0" err="1"/>
              <a:t>indissociablement</a:t>
            </a:r>
            <a:r>
              <a:rPr lang="en-US" b="1" dirty="0"/>
              <a:t> corps avec les </a:t>
            </a:r>
            <a:r>
              <a:rPr lang="en-US" b="1" dirty="0" err="1"/>
              <a:t>ouvrages</a:t>
            </a:r>
            <a:r>
              <a:rPr lang="en-US" dirty="0"/>
              <a:t> de </a:t>
            </a:r>
            <a:r>
              <a:rPr lang="en-US" dirty="0" err="1"/>
              <a:t>viabilité</a:t>
            </a:r>
            <a:r>
              <a:rPr lang="en-US" dirty="0"/>
              <a:t>, de </a:t>
            </a:r>
            <a:r>
              <a:rPr lang="en-US" dirty="0" err="1"/>
              <a:t>fondation</a:t>
            </a:r>
            <a:r>
              <a:rPr lang="en-US" dirty="0"/>
              <a:t>, </a:t>
            </a:r>
            <a:r>
              <a:rPr lang="en-US" dirty="0" err="1"/>
              <a:t>d'ossature</a:t>
            </a:r>
            <a:r>
              <a:rPr lang="en-US" dirty="0"/>
              <a:t>, de clos </a:t>
            </a:r>
            <a:r>
              <a:rPr lang="en-US" dirty="0" err="1"/>
              <a:t>ou</a:t>
            </a:r>
            <a:r>
              <a:rPr lang="en-US" dirty="0"/>
              <a:t> de </a:t>
            </a:r>
            <a:r>
              <a:rPr lang="en-US" dirty="0" err="1"/>
              <a:t>couvert</a:t>
            </a:r>
            <a:r>
              <a:rPr lang="en-US" dirty="0"/>
              <a:t> et qui </a:t>
            </a:r>
            <a:r>
              <a:rPr lang="en-US" dirty="0" err="1"/>
              <a:t>sont</a:t>
            </a:r>
            <a:r>
              <a:rPr lang="en-US" dirty="0"/>
              <a:t> </a:t>
            </a:r>
            <a:r>
              <a:rPr lang="en-US" dirty="0" err="1"/>
              <a:t>donc</a:t>
            </a:r>
            <a:r>
              <a:rPr lang="en-US" dirty="0"/>
              <a:t> </a:t>
            </a:r>
            <a:r>
              <a:rPr lang="en-US" dirty="0" err="1"/>
              <a:t>dissociables</a:t>
            </a:r>
            <a:r>
              <a:rPr lang="en-US" dirty="0"/>
              <a:t> et </a:t>
            </a:r>
            <a:r>
              <a:rPr lang="en-US" dirty="0" err="1"/>
              <a:t>démontables</a:t>
            </a:r>
            <a:r>
              <a:rPr lang="en-US" dirty="0"/>
              <a:t> de la construction.</a:t>
            </a:r>
          </a:p>
          <a:p>
            <a:r>
              <a:rPr lang="en-US" dirty="0" err="1"/>
              <a:t>Sont</a:t>
            </a:r>
            <a:r>
              <a:rPr lang="en-US" dirty="0"/>
              <a:t> </a:t>
            </a:r>
            <a:r>
              <a:rPr lang="en-US" dirty="0" err="1"/>
              <a:t>considérés</a:t>
            </a:r>
            <a:r>
              <a:rPr lang="en-US" dirty="0"/>
              <a:t> </a:t>
            </a:r>
            <a:r>
              <a:rPr lang="en-US" dirty="0" err="1"/>
              <a:t>comme</a:t>
            </a:r>
            <a:r>
              <a:rPr lang="en-US" dirty="0"/>
              <a:t> </a:t>
            </a:r>
            <a:r>
              <a:rPr lang="en-US" dirty="0" err="1"/>
              <a:t>dissociables</a:t>
            </a:r>
            <a:r>
              <a:rPr lang="en-US" dirty="0"/>
              <a:t> de la construction les </a:t>
            </a:r>
            <a:r>
              <a:rPr lang="en-US" dirty="0" err="1"/>
              <a:t>éléments</a:t>
            </a:r>
            <a:r>
              <a:rPr lang="en-US" dirty="0"/>
              <a:t> </a:t>
            </a:r>
            <a:r>
              <a:rPr lang="en-US" dirty="0" err="1"/>
              <a:t>d'équipement</a:t>
            </a:r>
            <a:r>
              <a:rPr lang="en-US" dirty="0"/>
              <a:t> </a:t>
            </a:r>
            <a:r>
              <a:rPr lang="en-US" dirty="0" err="1"/>
              <a:t>dont</a:t>
            </a:r>
            <a:r>
              <a:rPr lang="en-US" dirty="0"/>
              <a:t> la </a:t>
            </a:r>
            <a:r>
              <a:rPr lang="en-US" dirty="0" err="1"/>
              <a:t>dépose</a:t>
            </a:r>
            <a:r>
              <a:rPr lang="en-US" dirty="0"/>
              <a:t>, le </a:t>
            </a:r>
            <a:r>
              <a:rPr lang="en-US" dirty="0" err="1"/>
              <a:t>démontage</a:t>
            </a:r>
            <a:r>
              <a:rPr lang="en-US" dirty="0"/>
              <a:t> </a:t>
            </a:r>
            <a:r>
              <a:rPr lang="en-US" dirty="0" err="1"/>
              <a:t>ou</a:t>
            </a:r>
            <a:r>
              <a:rPr lang="en-US" dirty="0"/>
              <a:t> le </a:t>
            </a:r>
            <a:r>
              <a:rPr lang="en-US" dirty="0" err="1"/>
              <a:t>remplacement</a:t>
            </a:r>
            <a:r>
              <a:rPr lang="en-US" dirty="0"/>
              <a:t> </a:t>
            </a:r>
            <a:r>
              <a:rPr lang="en-US" dirty="0" err="1"/>
              <a:t>s'effectuent</a:t>
            </a:r>
            <a:r>
              <a:rPr lang="en-US" dirty="0"/>
              <a:t> sans </a:t>
            </a:r>
            <a:r>
              <a:rPr lang="en-US" dirty="0" err="1"/>
              <a:t>détériorer</a:t>
            </a:r>
            <a:r>
              <a:rPr lang="en-US" dirty="0"/>
              <a:t> </a:t>
            </a:r>
            <a:r>
              <a:rPr lang="en-US" dirty="0" err="1"/>
              <a:t>leur</a:t>
            </a:r>
            <a:r>
              <a:rPr lang="en-US" dirty="0"/>
              <a:t> support, </a:t>
            </a:r>
            <a:r>
              <a:rPr lang="en-US" dirty="0" err="1"/>
              <a:t>comme</a:t>
            </a:r>
            <a:r>
              <a:rPr lang="en-US" dirty="0"/>
              <a:t> les </a:t>
            </a:r>
            <a:r>
              <a:rPr lang="en-US" dirty="0" err="1"/>
              <a:t>robinets</a:t>
            </a:r>
            <a:r>
              <a:rPr lang="en-US" dirty="0"/>
              <a:t>, </a:t>
            </a:r>
            <a:r>
              <a:rPr lang="en-US" dirty="0" err="1"/>
              <a:t>radiateurs</a:t>
            </a:r>
            <a:r>
              <a:rPr lang="en-US" dirty="0"/>
              <a:t>, </a:t>
            </a:r>
            <a:r>
              <a:rPr lang="en-US" dirty="0" err="1"/>
              <a:t>équipements</a:t>
            </a:r>
            <a:r>
              <a:rPr lang="en-US" dirty="0"/>
              <a:t> </a:t>
            </a:r>
            <a:r>
              <a:rPr lang="en-US" dirty="0" err="1"/>
              <a:t>électro-ménagers</a:t>
            </a:r>
            <a:r>
              <a:rPr lang="en-US" dirty="0"/>
              <a:t>, </a:t>
            </a:r>
            <a:r>
              <a:rPr lang="en-US" dirty="0" err="1"/>
              <a:t>volets</a:t>
            </a:r>
            <a:r>
              <a:rPr lang="en-US" dirty="0"/>
              <a:t>, </a:t>
            </a:r>
            <a:r>
              <a:rPr lang="en-US" dirty="0" err="1"/>
              <a:t>revêtements</a:t>
            </a:r>
            <a:r>
              <a:rPr lang="en-US" dirty="0"/>
              <a:t> de </a:t>
            </a:r>
            <a:r>
              <a:rPr lang="en-US" dirty="0" err="1"/>
              <a:t>mur</a:t>
            </a:r>
            <a:r>
              <a:rPr lang="en-US" dirty="0"/>
              <a:t> </a:t>
            </a:r>
            <a:r>
              <a:rPr lang="en-US" dirty="0" err="1"/>
              <a:t>ou</a:t>
            </a:r>
            <a:r>
              <a:rPr lang="en-US" dirty="0"/>
              <a:t> de sol, </a:t>
            </a:r>
            <a:r>
              <a:rPr lang="en-US" dirty="0" err="1"/>
              <a:t>conduites</a:t>
            </a:r>
            <a:r>
              <a:rPr lang="en-US" dirty="0"/>
              <a:t>, </a:t>
            </a:r>
            <a:r>
              <a:rPr lang="en-US" dirty="0" err="1"/>
              <a:t>canalisations</a:t>
            </a:r>
            <a:r>
              <a:rPr lang="en-US" dirty="0"/>
              <a:t> et </a:t>
            </a:r>
            <a:r>
              <a:rPr lang="en-US" dirty="0" err="1"/>
              <a:t>sanitaires</a:t>
            </a:r>
            <a:r>
              <a:rPr lang="en-US" dirty="0"/>
              <a:t> </a:t>
            </a:r>
            <a:r>
              <a:rPr lang="en-US" dirty="0" err="1"/>
              <a:t>notamment</a:t>
            </a:r>
            <a:r>
              <a:rPr lang="en-US" dirty="0"/>
              <a:t>. </a:t>
            </a:r>
            <a:r>
              <a:rPr lang="en-US" dirty="0" err="1"/>
              <a:t>Vous</a:t>
            </a:r>
            <a:r>
              <a:rPr lang="en-US" dirty="0"/>
              <a:t> </a:t>
            </a:r>
            <a:r>
              <a:rPr lang="en-US" dirty="0" err="1"/>
              <a:t>êtes</a:t>
            </a:r>
            <a:r>
              <a:rPr lang="en-US" dirty="0"/>
              <a:t> </a:t>
            </a:r>
            <a:r>
              <a:rPr lang="en-US" dirty="0" err="1"/>
              <a:t>assuré</a:t>
            </a:r>
            <a:r>
              <a:rPr lang="en-US" dirty="0"/>
              <a:t> de </a:t>
            </a:r>
            <a:r>
              <a:rPr lang="en-US" dirty="0" err="1"/>
              <a:t>leur</a:t>
            </a:r>
            <a:r>
              <a:rPr lang="en-US" dirty="0"/>
              <a:t> bon </a:t>
            </a:r>
            <a:r>
              <a:rPr lang="en-US" dirty="0" err="1"/>
              <a:t>fonctionnement</a:t>
            </a:r>
            <a:r>
              <a:rPr lang="en-US" dirty="0"/>
              <a:t>. Les </a:t>
            </a:r>
            <a:r>
              <a:rPr lang="en-US" dirty="0" err="1"/>
              <a:t>équipements</a:t>
            </a:r>
            <a:r>
              <a:rPr lang="en-US" dirty="0"/>
              <a:t> </a:t>
            </a:r>
            <a:r>
              <a:rPr lang="en-US" dirty="0" err="1"/>
              <a:t>défaillants</a:t>
            </a:r>
            <a:r>
              <a:rPr lang="en-US" dirty="0"/>
              <a:t> </a:t>
            </a:r>
            <a:r>
              <a:rPr lang="en-US" dirty="0" err="1"/>
              <a:t>sont</a:t>
            </a:r>
            <a:r>
              <a:rPr lang="en-US" dirty="0"/>
              <a:t> </a:t>
            </a:r>
            <a:r>
              <a:rPr lang="en-US" dirty="0" err="1"/>
              <a:t>alors</a:t>
            </a:r>
            <a:r>
              <a:rPr lang="en-US" dirty="0"/>
              <a:t> </a:t>
            </a:r>
            <a:r>
              <a:rPr lang="en-US" dirty="0" err="1"/>
              <a:t>remplacés</a:t>
            </a:r>
            <a:r>
              <a:rPr lang="en-US" dirty="0"/>
              <a:t> par </a:t>
            </a:r>
            <a:r>
              <a:rPr lang="en-US" dirty="0" err="1"/>
              <a:t>l’entreprise</a:t>
            </a:r>
            <a:r>
              <a:rPr lang="en-US" dirty="0"/>
              <a:t>.</a:t>
            </a:r>
          </a:p>
          <a:p>
            <a:r>
              <a:rPr lang="en-US" dirty="0"/>
              <a:t>Pour la </a:t>
            </a:r>
            <a:r>
              <a:rPr lang="en-US" dirty="0" err="1"/>
              <a:t>mettre</a:t>
            </a:r>
            <a:r>
              <a:rPr lang="en-US" dirty="0"/>
              <a:t> en </a:t>
            </a:r>
            <a:r>
              <a:rPr lang="en-US" dirty="0" err="1"/>
              <a:t>œuvre</a:t>
            </a:r>
            <a:r>
              <a:rPr lang="en-US" dirty="0"/>
              <a:t>, </a:t>
            </a:r>
            <a:r>
              <a:rPr lang="en-US" dirty="0" err="1"/>
              <a:t>il</a:t>
            </a:r>
            <a:r>
              <a:rPr lang="en-US" dirty="0"/>
              <a:t> </a:t>
            </a:r>
            <a:r>
              <a:rPr lang="en-US" dirty="0" err="1"/>
              <a:t>suffit</a:t>
            </a:r>
            <a:r>
              <a:rPr lang="en-US" dirty="0"/>
              <a:t> </a:t>
            </a:r>
            <a:r>
              <a:rPr lang="en-US" dirty="0" err="1"/>
              <a:t>d’adresser</a:t>
            </a:r>
            <a:r>
              <a:rPr lang="en-US" dirty="0"/>
              <a:t> un </a:t>
            </a:r>
            <a:r>
              <a:rPr lang="en-US" dirty="0" err="1"/>
              <a:t>courrier</a:t>
            </a:r>
            <a:r>
              <a:rPr lang="en-US" dirty="0"/>
              <a:t> </a:t>
            </a:r>
            <a:r>
              <a:rPr lang="en-US" dirty="0" err="1"/>
              <a:t>recommandé</a:t>
            </a:r>
            <a:r>
              <a:rPr lang="en-US" dirty="0"/>
              <a:t> avec </a:t>
            </a:r>
            <a:r>
              <a:rPr lang="en-US" dirty="0" err="1"/>
              <a:t>avis</a:t>
            </a:r>
            <a:r>
              <a:rPr lang="en-US" dirty="0"/>
              <a:t> de </a:t>
            </a:r>
            <a:r>
              <a:rPr lang="en-US" dirty="0" err="1"/>
              <a:t>réception</a:t>
            </a:r>
            <a:r>
              <a:rPr lang="en-US" dirty="0"/>
              <a:t> </a:t>
            </a:r>
            <a:r>
              <a:rPr lang="en-US" dirty="0" err="1"/>
              <a:t>à</a:t>
            </a:r>
            <a:r>
              <a:rPr lang="en-US" dirty="0"/>
              <a:t> </a:t>
            </a:r>
            <a:r>
              <a:rPr lang="en-US" dirty="0" err="1"/>
              <a:t>l’entrepreneur</a:t>
            </a:r>
            <a:r>
              <a:rPr lang="en-US" dirty="0"/>
              <a:t> en </a:t>
            </a:r>
            <a:r>
              <a:rPr lang="en-US" dirty="0" err="1"/>
              <a:t>décrivant</a:t>
            </a:r>
            <a:r>
              <a:rPr lang="en-US" dirty="0"/>
              <a:t> le </a:t>
            </a:r>
            <a:r>
              <a:rPr lang="en-US" dirty="0" err="1"/>
              <a:t>problème</a:t>
            </a:r>
            <a:r>
              <a:rPr lang="en-US" dirty="0"/>
              <a:t> et en </a:t>
            </a:r>
            <a:r>
              <a:rPr lang="en-US" dirty="0" err="1"/>
              <a:t>définissant</a:t>
            </a:r>
            <a:r>
              <a:rPr lang="en-US" dirty="0"/>
              <a:t> </a:t>
            </a:r>
            <a:r>
              <a:rPr lang="en-US" dirty="0" err="1"/>
              <a:t>une</a:t>
            </a:r>
            <a:r>
              <a:rPr lang="en-US" dirty="0"/>
              <a:t> date </a:t>
            </a:r>
            <a:r>
              <a:rPr lang="en-US" dirty="0" err="1"/>
              <a:t>d’intervention</a:t>
            </a:r>
            <a:r>
              <a:rPr lang="en-US" dirty="0"/>
              <a:t>.</a:t>
            </a:r>
          </a:p>
          <a:p>
            <a:endParaRPr lang="en-US" dirty="0"/>
          </a:p>
          <a:p>
            <a:endParaRPr lang="en-US" dirty="0"/>
          </a:p>
          <a:p>
            <a:pPr marL="0" indent="0">
              <a:buNone/>
            </a:pPr>
            <a:r>
              <a:rPr lang="en-US" b="1" dirty="0" err="1"/>
              <a:t>Garantie</a:t>
            </a:r>
            <a:r>
              <a:rPr lang="en-US" b="1" dirty="0"/>
              <a:t> </a:t>
            </a:r>
            <a:r>
              <a:rPr lang="en-US" b="1" dirty="0" err="1"/>
              <a:t>décennale</a:t>
            </a:r>
            <a:r>
              <a:rPr lang="en-US" b="1" dirty="0"/>
              <a:t> (10 </a:t>
            </a:r>
            <a:r>
              <a:rPr lang="en-US" b="1" dirty="0" err="1"/>
              <a:t>ans</a:t>
            </a:r>
            <a:r>
              <a:rPr lang="en-US" b="1" dirty="0"/>
              <a:t>):</a:t>
            </a:r>
          </a:p>
          <a:p>
            <a:r>
              <a:rPr lang="en-US" dirty="0"/>
              <a:t>La </a:t>
            </a:r>
            <a:r>
              <a:rPr lang="en-US" dirty="0" err="1"/>
              <a:t>garantie</a:t>
            </a:r>
            <a:r>
              <a:rPr lang="en-US" dirty="0"/>
              <a:t> </a:t>
            </a:r>
            <a:r>
              <a:rPr lang="en-US" dirty="0" err="1"/>
              <a:t>décennale</a:t>
            </a:r>
            <a:r>
              <a:rPr lang="en-US" dirty="0"/>
              <a:t>, </a:t>
            </a:r>
            <a:r>
              <a:rPr lang="en-US" dirty="0" err="1"/>
              <a:t>définie</a:t>
            </a:r>
            <a:r>
              <a:rPr lang="en-US" dirty="0"/>
              <a:t> aux articles 1792, 1792-2 et 2270 du Code civil, </a:t>
            </a:r>
            <a:r>
              <a:rPr lang="en-US" b="1" dirty="0" err="1"/>
              <a:t>couvre</a:t>
            </a:r>
            <a:r>
              <a:rPr lang="en-US" b="1" dirty="0"/>
              <a:t> pendant </a:t>
            </a:r>
            <a:r>
              <a:rPr lang="en-US" b="1" dirty="0" err="1"/>
              <a:t>une</a:t>
            </a:r>
            <a:r>
              <a:rPr lang="en-US" b="1" dirty="0"/>
              <a:t> </a:t>
            </a:r>
            <a:r>
              <a:rPr lang="en-US" b="1" dirty="0" err="1"/>
              <a:t>période</a:t>
            </a:r>
            <a:r>
              <a:rPr lang="en-US" b="1" dirty="0"/>
              <a:t> de dix </a:t>
            </a:r>
            <a:r>
              <a:rPr lang="en-US" b="1" dirty="0" err="1"/>
              <a:t>ans</a:t>
            </a:r>
            <a:r>
              <a:rPr lang="en-US" dirty="0"/>
              <a:t> </a:t>
            </a:r>
            <a:r>
              <a:rPr lang="en-US" dirty="0" err="1"/>
              <a:t>à</a:t>
            </a:r>
            <a:r>
              <a:rPr lang="en-US" dirty="0"/>
              <a:t> </a:t>
            </a:r>
            <a:r>
              <a:rPr lang="en-US" dirty="0" err="1"/>
              <a:t>compter</a:t>
            </a:r>
            <a:r>
              <a:rPr lang="en-US" dirty="0"/>
              <a:t> de la date de la </a:t>
            </a:r>
            <a:r>
              <a:rPr lang="en-US" dirty="0" err="1"/>
              <a:t>réception</a:t>
            </a:r>
            <a:r>
              <a:rPr lang="en-US" dirty="0"/>
              <a:t> de </a:t>
            </a:r>
            <a:r>
              <a:rPr lang="en-US" dirty="0" err="1"/>
              <a:t>l'ouvrage</a:t>
            </a:r>
            <a:r>
              <a:rPr lang="en-US" dirty="0"/>
              <a:t>, </a:t>
            </a:r>
            <a:r>
              <a:rPr lang="en-US" b="1" dirty="0" err="1"/>
              <a:t>tous</a:t>
            </a:r>
            <a:r>
              <a:rPr lang="en-US" b="1" dirty="0"/>
              <a:t> les </a:t>
            </a:r>
            <a:r>
              <a:rPr lang="en-US" b="1" dirty="0" err="1"/>
              <a:t>dommages</a:t>
            </a:r>
            <a:r>
              <a:rPr lang="en-US" b="1" dirty="0"/>
              <a:t> </a:t>
            </a:r>
            <a:r>
              <a:rPr lang="en-US" b="1" dirty="0" err="1"/>
              <a:t>d'une</a:t>
            </a:r>
            <a:r>
              <a:rPr lang="en-US" b="1" dirty="0"/>
              <a:t> </a:t>
            </a:r>
            <a:r>
              <a:rPr lang="en-US" b="1" dirty="0" err="1"/>
              <a:t>certaine</a:t>
            </a:r>
            <a:r>
              <a:rPr lang="en-US" b="1" dirty="0"/>
              <a:t> </a:t>
            </a:r>
            <a:r>
              <a:rPr lang="en-US" b="1" dirty="0" err="1"/>
              <a:t>gravité</a:t>
            </a:r>
            <a:r>
              <a:rPr lang="en-US" dirty="0"/>
              <a:t>.</a:t>
            </a:r>
          </a:p>
          <a:p>
            <a:r>
              <a:rPr lang="en-US" dirty="0"/>
              <a:t>Il </a:t>
            </a:r>
            <a:r>
              <a:rPr lang="en-US" dirty="0" err="1"/>
              <a:t>s'agit</a:t>
            </a:r>
            <a:r>
              <a:rPr lang="en-US" dirty="0"/>
              <a:t> des </a:t>
            </a:r>
            <a:r>
              <a:rPr lang="en-US" b="1" dirty="0" err="1"/>
              <a:t>désordres</a:t>
            </a:r>
            <a:r>
              <a:rPr lang="en-US" b="1" dirty="0"/>
              <a:t> qui </a:t>
            </a:r>
            <a:r>
              <a:rPr lang="en-US" b="1" dirty="0" err="1"/>
              <a:t>compromettent</a:t>
            </a:r>
            <a:r>
              <a:rPr lang="en-US" b="1" dirty="0"/>
              <a:t> la </a:t>
            </a:r>
            <a:r>
              <a:rPr lang="en-US" b="1" dirty="0" err="1"/>
              <a:t>solidité</a:t>
            </a:r>
            <a:r>
              <a:rPr lang="en-US" b="1" dirty="0"/>
              <a:t> de </a:t>
            </a:r>
            <a:r>
              <a:rPr lang="en-US" b="1" dirty="0" err="1"/>
              <a:t>l'ouvrage</a:t>
            </a:r>
            <a:r>
              <a:rPr lang="en-US" dirty="0"/>
              <a:t> (</a:t>
            </a:r>
            <a:r>
              <a:rPr lang="en-US" dirty="0" err="1"/>
              <a:t>dommage</a:t>
            </a:r>
            <a:r>
              <a:rPr lang="en-US" dirty="0"/>
              <a:t> </a:t>
            </a:r>
            <a:r>
              <a:rPr lang="en-US" dirty="0" err="1"/>
              <a:t>affectant</a:t>
            </a:r>
            <a:r>
              <a:rPr lang="en-US" dirty="0"/>
              <a:t> </a:t>
            </a:r>
            <a:r>
              <a:rPr lang="en-US" dirty="0" err="1"/>
              <a:t>une</a:t>
            </a:r>
            <a:r>
              <a:rPr lang="en-US" dirty="0"/>
              <a:t> </a:t>
            </a:r>
            <a:r>
              <a:rPr lang="en-US" dirty="0" err="1"/>
              <a:t>cheminée</a:t>
            </a:r>
            <a:r>
              <a:rPr lang="en-US" dirty="0"/>
              <a:t> </a:t>
            </a:r>
            <a:r>
              <a:rPr lang="en-US" dirty="0" err="1"/>
              <a:t>extérieure</a:t>
            </a:r>
            <a:r>
              <a:rPr lang="en-US" dirty="0"/>
              <a:t> par </a:t>
            </a:r>
            <a:r>
              <a:rPr lang="en-US" dirty="0" err="1"/>
              <a:t>exemple</a:t>
            </a:r>
            <a:r>
              <a:rPr lang="en-US" dirty="0"/>
              <a:t>), qui </a:t>
            </a:r>
            <a:r>
              <a:rPr lang="en-US" dirty="0" err="1"/>
              <a:t>affectent</a:t>
            </a:r>
            <a:r>
              <a:rPr lang="en-US" dirty="0"/>
              <a:t> </a:t>
            </a:r>
            <a:r>
              <a:rPr lang="en-US" dirty="0" err="1"/>
              <a:t>l'ouvrage</a:t>
            </a:r>
            <a:r>
              <a:rPr lang="en-US" dirty="0"/>
              <a:t> </a:t>
            </a:r>
            <a:r>
              <a:rPr lang="en-US" dirty="0" err="1"/>
              <a:t>dans</a:t>
            </a:r>
            <a:r>
              <a:rPr lang="en-US" dirty="0"/>
              <a:t> un de </a:t>
            </a:r>
            <a:r>
              <a:rPr lang="en-US" dirty="0" err="1"/>
              <a:t>ses</a:t>
            </a:r>
            <a:r>
              <a:rPr lang="en-US" dirty="0"/>
              <a:t> </a:t>
            </a:r>
            <a:r>
              <a:rPr lang="en-US" dirty="0" err="1"/>
              <a:t>éléments</a:t>
            </a:r>
            <a:r>
              <a:rPr lang="en-US" dirty="0"/>
              <a:t> </a:t>
            </a:r>
            <a:r>
              <a:rPr lang="en-US" dirty="0" err="1"/>
              <a:t>constitutifs</a:t>
            </a:r>
            <a:r>
              <a:rPr lang="en-US" dirty="0"/>
              <a:t> </a:t>
            </a:r>
            <a:r>
              <a:rPr lang="en-US" dirty="0" err="1"/>
              <a:t>ou</a:t>
            </a:r>
            <a:r>
              <a:rPr lang="en-US" dirty="0"/>
              <a:t> </a:t>
            </a:r>
            <a:r>
              <a:rPr lang="en-US" dirty="0" err="1"/>
              <a:t>d'équipement</a:t>
            </a:r>
            <a:r>
              <a:rPr lang="en-US" dirty="0"/>
              <a:t> </a:t>
            </a:r>
            <a:r>
              <a:rPr lang="en-US" b="1" dirty="0"/>
              <a:t>le </a:t>
            </a:r>
            <a:r>
              <a:rPr lang="en-US" b="1" dirty="0" err="1"/>
              <a:t>rendant</a:t>
            </a:r>
            <a:r>
              <a:rPr lang="en-US" b="1" dirty="0"/>
              <a:t> </a:t>
            </a:r>
            <a:r>
              <a:rPr lang="en-US" b="1" dirty="0" err="1"/>
              <a:t>impropre</a:t>
            </a:r>
            <a:r>
              <a:rPr lang="en-US" b="1" dirty="0"/>
              <a:t> </a:t>
            </a:r>
            <a:r>
              <a:rPr lang="en-US" b="1" dirty="0" err="1"/>
              <a:t>à</a:t>
            </a:r>
            <a:r>
              <a:rPr lang="en-US" b="1" dirty="0"/>
              <a:t> </a:t>
            </a:r>
            <a:r>
              <a:rPr lang="en-US" b="1" dirty="0" err="1"/>
              <a:t>sa</a:t>
            </a:r>
            <a:r>
              <a:rPr lang="en-US" b="1" dirty="0"/>
              <a:t> destination</a:t>
            </a:r>
            <a:r>
              <a:rPr lang="en-US" dirty="0"/>
              <a:t> (</a:t>
            </a:r>
            <a:r>
              <a:rPr lang="en-US" dirty="0" err="1"/>
              <a:t>défaut</a:t>
            </a:r>
            <a:r>
              <a:rPr lang="en-US" dirty="0"/>
              <a:t> </a:t>
            </a:r>
            <a:r>
              <a:rPr lang="en-US" dirty="0" err="1"/>
              <a:t>d'étanchéité</a:t>
            </a:r>
            <a:r>
              <a:rPr lang="en-US" dirty="0"/>
              <a:t> par </a:t>
            </a:r>
            <a:r>
              <a:rPr lang="en-US" dirty="0" err="1"/>
              <a:t>exemple</a:t>
            </a:r>
            <a:r>
              <a:rPr lang="en-US" dirty="0"/>
              <a:t>) </a:t>
            </a:r>
            <a:r>
              <a:rPr lang="en-US" dirty="0" err="1"/>
              <a:t>ou</a:t>
            </a:r>
            <a:r>
              <a:rPr lang="en-US" dirty="0"/>
              <a:t> </a:t>
            </a:r>
            <a:r>
              <a:rPr lang="en-US" dirty="0" err="1"/>
              <a:t>enfin</a:t>
            </a:r>
            <a:r>
              <a:rPr lang="en-US" dirty="0"/>
              <a:t> qui </a:t>
            </a:r>
            <a:r>
              <a:rPr lang="en-US" dirty="0" err="1"/>
              <a:t>a</a:t>
            </a:r>
            <a:r>
              <a:rPr lang="en-US" b="1" dirty="0" err="1"/>
              <a:t>ffectent</a:t>
            </a:r>
            <a:r>
              <a:rPr lang="en-US" b="1" dirty="0"/>
              <a:t> la </a:t>
            </a:r>
            <a:r>
              <a:rPr lang="en-US" b="1" dirty="0" err="1"/>
              <a:t>solidité</a:t>
            </a:r>
            <a:r>
              <a:rPr lang="en-US" b="1" dirty="0"/>
              <a:t> d'un </a:t>
            </a:r>
            <a:r>
              <a:rPr lang="en-US" b="1" dirty="0" err="1"/>
              <a:t>élément</a:t>
            </a:r>
            <a:r>
              <a:rPr lang="en-US" b="1" dirty="0"/>
              <a:t> </a:t>
            </a:r>
            <a:r>
              <a:rPr lang="en-US" b="1" dirty="0" err="1"/>
              <a:t>d'équipement</a:t>
            </a:r>
            <a:r>
              <a:rPr lang="en-US" b="1" dirty="0"/>
              <a:t> </a:t>
            </a:r>
            <a:r>
              <a:rPr lang="en-US" b="1" dirty="0" err="1"/>
              <a:t>indissociable</a:t>
            </a:r>
            <a:r>
              <a:rPr lang="en-US" b="1" dirty="0"/>
              <a:t> de la construction</a:t>
            </a:r>
            <a:r>
              <a:rPr lang="en-US" dirty="0"/>
              <a:t> (</a:t>
            </a:r>
            <a:r>
              <a:rPr lang="en-US" dirty="0" err="1"/>
              <a:t>carrelages</a:t>
            </a:r>
            <a:r>
              <a:rPr lang="en-US" dirty="0"/>
              <a:t> </a:t>
            </a:r>
            <a:r>
              <a:rPr lang="en-US" dirty="0" err="1"/>
              <a:t>à</a:t>
            </a:r>
            <a:r>
              <a:rPr lang="en-US" dirty="0"/>
              <a:t> </a:t>
            </a:r>
            <a:r>
              <a:rPr lang="en-US" dirty="0" err="1"/>
              <a:t>refaire</a:t>
            </a:r>
            <a:r>
              <a:rPr lang="en-US" dirty="0"/>
              <a:t> par </a:t>
            </a:r>
            <a:r>
              <a:rPr lang="en-US" dirty="0" err="1"/>
              <a:t>exemple</a:t>
            </a:r>
            <a:r>
              <a:rPr lang="en-US" dirty="0"/>
              <a:t>).</a:t>
            </a:r>
          </a:p>
          <a:p>
            <a:r>
              <a:rPr lang="en-US" dirty="0"/>
              <a:t>Pour la </a:t>
            </a:r>
            <a:r>
              <a:rPr lang="en-US" dirty="0" err="1"/>
              <a:t>mettre</a:t>
            </a:r>
            <a:r>
              <a:rPr lang="en-US" dirty="0"/>
              <a:t> en </a:t>
            </a:r>
            <a:r>
              <a:rPr lang="en-US" dirty="0" err="1"/>
              <a:t>œuvre</a:t>
            </a:r>
            <a:r>
              <a:rPr lang="en-US" dirty="0"/>
              <a:t>, </a:t>
            </a:r>
            <a:r>
              <a:rPr lang="en-US" dirty="0" err="1"/>
              <a:t>vous</a:t>
            </a:r>
            <a:r>
              <a:rPr lang="en-US" dirty="0"/>
              <a:t> </a:t>
            </a:r>
            <a:r>
              <a:rPr lang="en-US" dirty="0" err="1"/>
              <a:t>devez</a:t>
            </a:r>
            <a:r>
              <a:rPr lang="en-US" dirty="0"/>
              <a:t> </a:t>
            </a:r>
            <a:r>
              <a:rPr lang="en-US" dirty="0" err="1"/>
              <a:t>adresser</a:t>
            </a:r>
            <a:r>
              <a:rPr lang="en-US" dirty="0"/>
              <a:t>, </a:t>
            </a:r>
            <a:r>
              <a:rPr lang="en-US" dirty="0" err="1"/>
              <a:t>dans</a:t>
            </a:r>
            <a:r>
              <a:rPr lang="en-US" dirty="0"/>
              <a:t> les 5 </a:t>
            </a:r>
            <a:r>
              <a:rPr lang="en-US" dirty="0" err="1"/>
              <a:t>jours</a:t>
            </a:r>
            <a:r>
              <a:rPr lang="en-US" dirty="0"/>
              <a:t> </a:t>
            </a:r>
            <a:r>
              <a:rPr lang="en-US" dirty="0" err="1"/>
              <a:t>suivant</a:t>
            </a:r>
            <a:r>
              <a:rPr lang="en-US" dirty="0"/>
              <a:t> la </a:t>
            </a:r>
            <a:r>
              <a:rPr lang="en-US" dirty="0" err="1"/>
              <a:t>découverte</a:t>
            </a:r>
            <a:r>
              <a:rPr lang="en-US" dirty="0"/>
              <a:t> du </a:t>
            </a:r>
            <a:r>
              <a:rPr lang="en-US" dirty="0" err="1"/>
              <a:t>problème</a:t>
            </a:r>
            <a:r>
              <a:rPr lang="en-US" dirty="0"/>
              <a:t>, un </a:t>
            </a:r>
            <a:r>
              <a:rPr lang="en-US" dirty="0" err="1"/>
              <a:t>courrier</a:t>
            </a:r>
            <a:r>
              <a:rPr lang="en-US" dirty="0"/>
              <a:t> </a:t>
            </a:r>
            <a:r>
              <a:rPr lang="en-US" dirty="0" err="1"/>
              <a:t>recommandé</a:t>
            </a:r>
            <a:r>
              <a:rPr lang="en-US" dirty="0"/>
              <a:t> avec </a:t>
            </a:r>
            <a:r>
              <a:rPr lang="en-US" dirty="0" err="1"/>
              <a:t>avis</a:t>
            </a:r>
            <a:r>
              <a:rPr lang="en-US" dirty="0"/>
              <a:t> de </a:t>
            </a:r>
            <a:r>
              <a:rPr lang="en-US" dirty="0" err="1"/>
              <a:t>réception</a:t>
            </a:r>
            <a:r>
              <a:rPr lang="en-US" dirty="0"/>
              <a:t> </a:t>
            </a:r>
            <a:r>
              <a:rPr lang="en-US" dirty="0" err="1"/>
              <a:t>à</a:t>
            </a:r>
            <a:r>
              <a:rPr lang="en-US" dirty="0"/>
              <a:t> </a:t>
            </a:r>
            <a:r>
              <a:rPr lang="en-US" dirty="0" err="1"/>
              <a:t>l’entrepreneur</a:t>
            </a:r>
            <a:r>
              <a:rPr lang="en-US" dirty="0"/>
              <a:t> </a:t>
            </a:r>
            <a:r>
              <a:rPr lang="en-US" dirty="0" err="1"/>
              <a:t>ou</a:t>
            </a:r>
            <a:r>
              <a:rPr lang="en-US" dirty="0"/>
              <a:t> </a:t>
            </a:r>
            <a:r>
              <a:rPr lang="en-US" dirty="0" err="1"/>
              <a:t>à</a:t>
            </a:r>
            <a:r>
              <a:rPr lang="en-US" dirty="0"/>
              <a:t> son assurance. Si </a:t>
            </a:r>
            <a:r>
              <a:rPr lang="en-US" dirty="0" err="1"/>
              <a:t>vous</a:t>
            </a:r>
            <a:r>
              <a:rPr lang="en-US" dirty="0"/>
              <a:t> </a:t>
            </a:r>
            <a:r>
              <a:rPr lang="en-US" dirty="0" err="1"/>
              <a:t>avez</a:t>
            </a:r>
            <a:r>
              <a:rPr lang="en-US" dirty="0"/>
              <a:t> </a:t>
            </a:r>
            <a:r>
              <a:rPr lang="en-US" dirty="0" err="1"/>
              <a:t>contracté</a:t>
            </a:r>
            <a:r>
              <a:rPr lang="en-US" dirty="0"/>
              <a:t> </a:t>
            </a:r>
            <a:r>
              <a:rPr lang="en-US" dirty="0" err="1"/>
              <a:t>une</a:t>
            </a:r>
            <a:r>
              <a:rPr lang="en-US" dirty="0"/>
              <a:t> assurance </a:t>
            </a:r>
            <a:r>
              <a:rPr lang="en-US" dirty="0" err="1"/>
              <a:t>dommages-ouvrage</a:t>
            </a:r>
            <a:r>
              <a:rPr lang="en-US" dirty="0"/>
              <a:t>, </a:t>
            </a:r>
            <a:r>
              <a:rPr lang="en-US" dirty="0" err="1"/>
              <a:t>c’est</a:t>
            </a:r>
            <a:r>
              <a:rPr lang="en-US" dirty="0"/>
              <a:t> </a:t>
            </a:r>
            <a:r>
              <a:rPr lang="en-US" dirty="0" err="1"/>
              <a:t>à</a:t>
            </a:r>
            <a:r>
              <a:rPr lang="en-US" dirty="0"/>
              <a:t> </a:t>
            </a:r>
            <a:r>
              <a:rPr lang="en-US" dirty="0" err="1"/>
              <a:t>elle</a:t>
            </a:r>
            <a:r>
              <a:rPr lang="en-US" dirty="0"/>
              <a:t> </a:t>
            </a:r>
            <a:r>
              <a:rPr lang="en-US" dirty="0" err="1"/>
              <a:t>qu’il</a:t>
            </a:r>
            <a:r>
              <a:rPr lang="en-US" dirty="0"/>
              <a:t> </a:t>
            </a:r>
            <a:r>
              <a:rPr lang="en-US" dirty="0" err="1"/>
              <a:t>convient</a:t>
            </a:r>
            <a:r>
              <a:rPr lang="en-US" dirty="0"/>
              <a:t> de </a:t>
            </a:r>
            <a:r>
              <a:rPr lang="en-US" dirty="0" err="1"/>
              <a:t>s’adresser</a:t>
            </a:r>
            <a:r>
              <a:rPr lang="en-US" dirty="0"/>
              <a:t>.</a:t>
            </a:r>
          </a:p>
        </p:txBody>
      </p:sp>
    </p:spTree>
    <p:extLst>
      <p:ext uri="{BB962C8B-B14F-4D97-AF65-F5344CB8AC3E}">
        <p14:creationId xmlns:p14="http://schemas.microsoft.com/office/powerpoint/2010/main" val="3017690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573130"/>
            <a:ext cx="8229600" cy="3553033"/>
          </a:xfrm>
        </p:spPr>
        <p:txBody>
          <a:bodyPr>
            <a:normAutofit fontScale="47500" lnSpcReduction="20000"/>
          </a:bodyPr>
          <a:lstStyle/>
          <a:p>
            <a:pPr marL="0" indent="0">
              <a:buNone/>
            </a:pPr>
            <a:r>
              <a:rPr lang="en-US" b="1" dirty="0"/>
              <a:t>Assurance </a:t>
            </a:r>
            <a:r>
              <a:rPr lang="en-US" b="1" dirty="0" err="1"/>
              <a:t>dommages-ouvrage</a:t>
            </a:r>
            <a:r>
              <a:rPr lang="en-US" b="1" dirty="0"/>
              <a:t>:</a:t>
            </a:r>
          </a:p>
          <a:p>
            <a:pPr marL="0" indent="0">
              <a:buNone/>
            </a:pPr>
            <a:endParaRPr lang="en-US" b="1" dirty="0"/>
          </a:p>
          <a:p>
            <a:r>
              <a:rPr lang="en-US" dirty="0" err="1"/>
              <a:t>L'assurance</a:t>
            </a:r>
            <a:r>
              <a:rPr lang="en-US" dirty="0"/>
              <a:t> </a:t>
            </a:r>
            <a:r>
              <a:rPr lang="en-US" dirty="0" err="1"/>
              <a:t>dommages-ouvrage</a:t>
            </a:r>
            <a:r>
              <a:rPr lang="en-US" dirty="0"/>
              <a:t> </a:t>
            </a:r>
            <a:r>
              <a:rPr lang="en-US" dirty="0" err="1"/>
              <a:t>est</a:t>
            </a:r>
            <a:r>
              <a:rPr lang="en-US" b="1" dirty="0"/>
              <a:t> </a:t>
            </a:r>
            <a:r>
              <a:rPr lang="en-US" b="1" dirty="0" err="1"/>
              <a:t>obligatoire</a:t>
            </a:r>
            <a:r>
              <a:rPr lang="en-US" dirty="0"/>
              <a:t> pour tout maître </a:t>
            </a:r>
            <a:r>
              <a:rPr lang="en-US" dirty="0" err="1"/>
              <a:t>d'ouvrage</a:t>
            </a:r>
            <a:r>
              <a:rPr lang="en-US" dirty="0"/>
              <a:t> (en </a:t>
            </a:r>
            <a:r>
              <a:rPr lang="en-US" dirty="0" err="1"/>
              <a:t>l’occurrence</a:t>
            </a:r>
            <a:r>
              <a:rPr lang="en-US" dirty="0"/>
              <a:t> le </a:t>
            </a:r>
            <a:r>
              <a:rPr lang="en-US" dirty="0" err="1"/>
              <a:t>propriétaire</a:t>
            </a:r>
            <a:r>
              <a:rPr lang="en-US" dirty="0"/>
              <a:t> du </a:t>
            </a:r>
            <a:r>
              <a:rPr lang="en-US" dirty="0" err="1"/>
              <a:t>bien</a:t>
            </a:r>
            <a:r>
              <a:rPr lang="en-US" dirty="0"/>
              <a:t> </a:t>
            </a:r>
            <a:r>
              <a:rPr lang="en-US" dirty="0" err="1"/>
              <a:t>immobilier</a:t>
            </a:r>
            <a:r>
              <a:rPr lang="en-US" dirty="0"/>
              <a:t>) qui fait </a:t>
            </a:r>
            <a:r>
              <a:rPr lang="en-US" dirty="0" err="1"/>
              <a:t>construire</a:t>
            </a:r>
            <a:r>
              <a:rPr lang="en-US" dirty="0"/>
              <a:t> </a:t>
            </a:r>
            <a:r>
              <a:rPr lang="en-US" dirty="0" err="1"/>
              <a:t>ou</a:t>
            </a:r>
            <a:r>
              <a:rPr lang="en-US" dirty="0"/>
              <a:t> qui fait </a:t>
            </a:r>
            <a:r>
              <a:rPr lang="en-US" dirty="0" err="1"/>
              <a:t>exécuter</a:t>
            </a:r>
            <a:r>
              <a:rPr lang="en-US" dirty="0"/>
              <a:t> des </a:t>
            </a:r>
            <a:r>
              <a:rPr lang="en-US" dirty="0" err="1"/>
              <a:t>gros</a:t>
            </a:r>
            <a:r>
              <a:rPr lang="en-US" dirty="0"/>
              <a:t> </a:t>
            </a:r>
            <a:r>
              <a:rPr lang="en-US" dirty="0" err="1"/>
              <a:t>travaux</a:t>
            </a:r>
            <a:r>
              <a:rPr lang="en-US" dirty="0"/>
              <a:t> </a:t>
            </a:r>
            <a:r>
              <a:rPr lang="en-US" dirty="0" err="1"/>
              <a:t>sur</a:t>
            </a:r>
            <a:r>
              <a:rPr lang="en-US" dirty="0"/>
              <a:t> </a:t>
            </a:r>
            <a:r>
              <a:rPr lang="en-US" dirty="0" err="1"/>
              <a:t>une</a:t>
            </a:r>
            <a:r>
              <a:rPr lang="en-US" dirty="0"/>
              <a:t> construction </a:t>
            </a:r>
            <a:r>
              <a:rPr lang="en-US" dirty="0" err="1"/>
              <a:t>existante</a:t>
            </a:r>
            <a:r>
              <a:rPr lang="en-US" dirty="0"/>
              <a:t> (</a:t>
            </a:r>
            <a:r>
              <a:rPr lang="en-US" dirty="0" err="1"/>
              <a:t>sauf</a:t>
            </a:r>
            <a:r>
              <a:rPr lang="en-US" dirty="0"/>
              <a:t> le </a:t>
            </a:r>
            <a:r>
              <a:rPr lang="en-US" dirty="0" err="1"/>
              <a:t>particulier</a:t>
            </a:r>
            <a:r>
              <a:rPr lang="is-IS" dirty="0"/>
              <a:t>…)</a:t>
            </a:r>
            <a:endParaRPr lang="en-US" dirty="0"/>
          </a:p>
          <a:p>
            <a:endParaRPr lang="en-US" dirty="0"/>
          </a:p>
          <a:p>
            <a:r>
              <a:rPr lang="en-US" dirty="0"/>
              <a:t>Elle </a:t>
            </a:r>
            <a:r>
              <a:rPr lang="en-US" dirty="0" err="1"/>
              <a:t>doit</a:t>
            </a:r>
            <a:r>
              <a:rPr lang="en-US" dirty="0"/>
              <a:t> </a:t>
            </a:r>
            <a:r>
              <a:rPr lang="en-US" dirty="0" err="1"/>
              <a:t>être</a:t>
            </a:r>
            <a:r>
              <a:rPr lang="en-US" dirty="0"/>
              <a:t> </a:t>
            </a:r>
            <a:r>
              <a:rPr lang="en-US" b="1" dirty="0" err="1"/>
              <a:t>souscrite</a:t>
            </a:r>
            <a:r>
              <a:rPr lang="en-US" b="1" dirty="0"/>
              <a:t> </a:t>
            </a:r>
            <a:r>
              <a:rPr lang="en-US" b="1" dirty="0" err="1"/>
              <a:t>avant</a:t>
            </a:r>
            <a:r>
              <a:rPr lang="en-US" b="1" dirty="0"/>
              <a:t> </a:t>
            </a:r>
            <a:r>
              <a:rPr lang="en-US" b="1" dirty="0" err="1"/>
              <a:t>l’ouverture</a:t>
            </a:r>
            <a:r>
              <a:rPr lang="en-US" b="1" dirty="0"/>
              <a:t> du </a:t>
            </a:r>
            <a:r>
              <a:rPr lang="en-US" b="1" dirty="0" err="1"/>
              <a:t>chantier</a:t>
            </a:r>
            <a:r>
              <a:rPr lang="en-US" dirty="0"/>
              <a:t>. </a:t>
            </a:r>
            <a:r>
              <a:rPr lang="en-US" dirty="0" err="1"/>
              <a:t>L'assurance</a:t>
            </a:r>
            <a:r>
              <a:rPr lang="en-US" dirty="0"/>
              <a:t> </a:t>
            </a:r>
            <a:r>
              <a:rPr lang="en-US" dirty="0" err="1"/>
              <a:t>dommages-ouvrage</a:t>
            </a:r>
            <a:r>
              <a:rPr lang="en-US" dirty="0"/>
              <a:t> </a:t>
            </a:r>
            <a:r>
              <a:rPr lang="en-US" dirty="0" err="1"/>
              <a:t>prend</a:t>
            </a:r>
            <a:r>
              <a:rPr lang="en-US" dirty="0"/>
              <a:t> </a:t>
            </a:r>
            <a:r>
              <a:rPr lang="en-US" dirty="0" err="1"/>
              <a:t>effet</a:t>
            </a:r>
            <a:r>
              <a:rPr lang="en-US" dirty="0"/>
              <a:t> </a:t>
            </a:r>
            <a:r>
              <a:rPr lang="en-US" dirty="0" err="1"/>
              <a:t>à</a:t>
            </a:r>
            <a:r>
              <a:rPr lang="en-US" dirty="0"/>
              <a:t> </a:t>
            </a:r>
            <a:r>
              <a:rPr lang="en-US" dirty="0" err="1"/>
              <a:t>l'expiration</a:t>
            </a:r>
            <a:r>
              <a:rPr lang="en-US" dirty="0"/>
              <a:t> de la </a:t>
            </a:r>
            <a:r>
              <a:rPr lang="en-US" dirty="0" err="1"/>
              <a:t>garantie</a:t>
            </a:r>
            <a:r>
              <a:rPr lang="en-US" dirty="0"/>
              <a:t> de parfait </a:t>
            </a:r>
            <a:r>
              <a:rPr lang="en-US" dirty="0" err="1"/>
              <a:t>achèvement</a:t>
            </a:r>
            <a:r>
              <a:rPr lang="en-US" dirty="0"/>
              <a:t>, </a:t>
            </a:r>
            <a:r>
              <a:rPr lang="en-US" dirty="0" err="1"/>
              <a:t>soit</a:t>
            </a:r>
            <a:r>
              <a:rPr lang="en-US" dirty="0"/>
              <a:t> un an après la </a:t>
            </a:r>
            <a:r>
              <a:rPr lang="en-US" dirty="0" err="1"/>
              <a:t>réception</a:t>
            </a:r>
            <a:r>
              <a:rPr lang="en-US" dirty="0"/>
              <a:t> des </a:t>
            </a:r>
            <a:r>
              <a:rPr lang="en-US" dirty="0" err="1"/>
              <a:t>travaux</a:t>
            </a:r>
            <a:r>
              <a:rPr lang="en-US" dirty="0"/>
              <a:t> et expire en </a:t>
            </a:r>
            <a:r>
              <a:rPr lang="en-US" dirty="0" err="1"/>
              <a:t>même</a:t>
            </a:r>
            <a:r>
              <a:rPr lang="en-US" dirty="0"/>
              <a:t> temps </a:t>
            </a:r>
            <a:r>
              <a:rPr lang="en-US" dirty="0" err="1"/>
              <a:t>que</a:t>
            </a:r>
            <a:r>
              <a:rPr lang="en-US" dirty="0"/>
              <a:t> la </a:t>
            </a:r>
            <a:r>
              <a:rPr lang="en-US" dirty="0" err="1"/>
              <a:t>garantie</a:t>
            </a:r>
            <a:r>
              <a:rPr lang="en-US" dirty="0"/>
              <a:t> </a:t>
            </a:r>
            <a:r>
              <a:rPr lang="en-US" dirty="0" err="1"/>
              <a:t>décennale</a:t>
            </a:r>
            <a:r>
              <a:rPr lang="en-US" dirty="0"/>
              <a:t>. </a:t>
            </a:r>
            <a:r>
              <a:rPr lang="en-US" b="1" dirty="0"/>
              <a:t>Elle a pour objet </a:t>
            </a:r>
            <a:r>
              <a:rPr lang="en-US" b="1" dirty="0" err="1"/>
              <a:t>d'intervenir</a:t>
            </a:r>
            <a:r>
              <a:rPr lang="en-US" b="1" dirty="0"/>
              <a:t> en </a:t>
            </a:r>
            <a:r>
              <a:rPr lang="en-US" b="1" dirty="0" err="1"/>
              <a:t>préfinancement</a:t>
            </a:r>
            <a:r>
              <a:rPr lang="en-US" b="1" dirty="0"/>
              <a:t> des </a:t>
            </a:r>
            <a:r>
              <a:rPr lang="en-US" b="1" dirty="0" err="1"/>
              <a:t>dommages</a:t>
            </a:r>
            <a:r>
              <a:rPr lang="en-US" b="1" dirty="0"/>
              <a:t> de nature </a:t>
            </a:r>
            <a:r>
              <a:rPr lang="en-US" b="1" dirty="0" err="1"/>
              <a:t>décennale</a:t>
            </a:r>
            <a:r>
              <a:rPr lang="en-US" dirty="0"/>
              <a:t>. Elle </a:t>
            </a:r>
            <a:r>
              <a:rPr lang="en-US" dirty="0" err="1"/>
              <a:t>permet</a:t>
            </a:r>
            <a:r>
              <a:rPr lang="en-US" dirty="0"/>
              <a:t> de </a:t>
            </a:r>
            <a:r>
              <a:rPr lang="en-US" dirty="0" err="1"/>
              <a:t>procéder</a:t>
            </a:r>
            <a:r>
              <a:rPr lang="en-US" dirty="0"/>
              <a:t> aux </a:t>
            </a:r>
            <a:r>
              <a:rPr lang="en-US" dirty="0" err="1"/>
              <a:t>remboursements</a:t>
            </a:r>
            <a:r>
              <a:rPr lang="en-US" dirty="0"/>
              <a:t> </a:t>
            </a:r>
            <a:r>
              <a:rPr lang="en-US" dirty="0" err="1"/>
              <a:t>ou</a:t>
            </a:r>
            <a:r>
              <a:rPr lang="en-US" dirty="0"/>
              <a:t> </a:t>
            </a:r>
            <a:r>
              <a:rPr lang="en-US" dirty="0" err="1"/>
              <a:t>à</a:t>
            </a:r>
            <a:r>
              <a:rPr lang="en-US" dirty="0"/>
              <a:t> </a:t>
            </a:r>
            <a:r>
              <a:rPr lang="en-US" dirty="0" err="1"/>
              <a:t>l'exécution</a:t>
            </a:r>
            <a:r>
              <a:rPr lang="en-US" dirty="0"/>
              <a:t> des </a:t>
            </a:r>
            <a:r>
              <a:rPr lang="en-US" dirty="0" err="1"/>
              <a:t>réparations</a:t>
            </a:r>
            <a:r>
              <a:rPr lang="en-US" dirty="0"/>
              <a:t> </a:t>
            </a:r>
            <a:r>
              <a:rPr lang="en-US" dirty="0" err="1"/>
              <a:t>couvertes</a:t>
            </a:r>
            <a:r>
              <a:rPr lang="en-US" dirty="0"/>
              <a:t> par la </a:t>
            </a:r>
            <a:r>
              <a:rPr lang="en-US" dirty="0" err="1"/>
              <a:t>garantie</a:t>
            </a:r>
            <a:r>
              <a:rPr lang="en-US" dirty="0"/>
              <a:t> </a:t>
            </a:r>
            <a:r>
              <a:rPr lang="en-US" dirty="0" err="1"/>
              <a:t>décennale</a:t>
            </a:r>
            <a:r>
              <a:rPr lang="en-US" dirty="0"/>
              <a:t>, sans </a:t>
            </a:r>
            <a:r>
              <a:rPr lang="en-US" dirty="0" err="1"/>
              <a:t>attendre</a:t>
            </a:r>
            <a:r>
              <a:rPr lang="en-US" dirty="0"/>
              <a:t> </a:t>
            </a:r>
            <a:r>
              <a:rPr lang="en-US" dirty="0" err="1"/>
              <a:t>une</a:t>
            </a:r>
            <a:r>
              <a:rPr lang="en-US" dirty="0"/>
              <a:t> </a:t>
            </a:r>
            <a:r>
              <a:rPr lang="en-US" dirty="0" err="1"/>
              <a:t>décision</a:t>
            </a:r>
            <a:r>
              <a:rPr lang="en-US" dirty="0"/>
              <a:t> de justice </a:t>
            </a:r>
            <a:r>
              <a:rPr lang="en-US" dirty="0" err="1"/>
              <a:t>statuant</a:t>
            </a:r>
            <a:r>
              <a:rPr lang="en-US" dirty="0"/>
              <a:t> </a:t>
            </a:r>
            <a:r>
              <a:rPr lang="en-US" dirty="0" err="1"/>
              <a:t>sur</a:t>
            </a:r>
            <a:r>
              <a:rPr lang="en-US" dirty="0"/>
              <a:t> les </a:t>
            </a:r>
            <a:r>
              <a:rPr lang="en-US" dirty="0" err="1"/>
              <a:t>responsabilités</a:t>
            </a:r>
            <a:r>
              <a:rPr lang="en-US" dirty="0"/>
              <a:t> de </a:t>
            </a:r>
            <a:r>
              <a:rPr lang="en-US" dirty="0" err="1"/>
              <a:t>chacun</a:t>
            </a:r>
            <a:r>
              <a:rPr lang="en-US" dirty="0"/>
              <a:t>.</a:t>
            </a:r>
          </a:p>
          <a:p>
            <a:endParaRPr lang="en-US" dirty="0"/>
          </a:p>
          <a:p>
            <a:r>
              <a:rPr lang="en-US" dirty="0"/>
              <a:t>+ TRC, RCP du Mo </a:t>
            </a:r>
            <a:r>
              <a:rPr lang="en-US" dirty="0" err="1"/>
              <a:t>ou</a:t>
            </a:r>
            <a:r>
              <a:rPr lang="en-US" dirty="0"/>
              <a:t> AMOD et/</a:t>
            </a:r>
            <a:r>
              <a:rPr lang="en-US" dirty="0" err="1"/>
              <a:t>ou</a:t>
            </a:r>
            <a:r>
              <a:rPr lang="en-US" dirty="0"/>
              <a:t> du </a:t>
            </a:r>
            <a:r>
              <a:rPr lang="en-US" dirty="0" err="1"/>
              <a:t>promoteur</a:t>
            </a:r>
            <a:endParaRPr lang="en-US"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41739"/>
            <a:ext cx="3492500" cy="1987826"/>
          </a:xfrm>
          <a:prstGeom prst="rect">
            <a:avLst/>
          </a:prstGeom>
        </p:spPr>
      </p:pic>
    </p:spTree>
    <p:extLst>
      <p:ext uri="{BB962C8B-B14F-4D97-AF65-F5344CB8AC3E}">
        <p14:creationId xmlns:p14="http://schemas.microsoft.com/office/powerpoint/2010/main" val="2626848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endParaRPr lang="en-US" dirty="0"/>
          </a:p>
        </p:txBody>
      </p:sp>
      <p:sp>
        <p:nvSpPr>
          <p:cNvPr id="3" name="Content Placeholder 2"/>
          <p:cNvSpPr>
            <a:spLocks noGrp="1"/>
          </p:cNvSpPr>
          <p:nvPr>
            <p:ph idx="1"/>
          </p:nvPr>
        </p:nvSpPr>
        <p:spPr>
          <a:xfrm>
            <a:off x="457200" y="274638"/>
            <a:ext cx="8229600" cy="5851525"/>
          </a:xfrm>
        </p:spPr>
        <p:txBody>
          <a:bodyPr>
            <a:normAutofit fontScale="77500" lnSpcReduction="20000"/>
          </a:bodyPr>
          <a:lstStyle/>
          <a:p>
            <a:pPr marL="0" indent="0">
              <a:buNone/>
            </a:pPr>
            <a:r>
              <a:rPr lang="en-US" sz="2800" b="1" dirty="0"/>
              <a:t>LES INDEMNISATIONS  PENDANT LE CHANTIER EN MILIEU OCCUPE</a:t>
            </a:r>
          </a:p>
          <a:p>
            <a:pPr marL="0" indent="0">
              <a:buNone/>
            </a:pPr>
            <a:r>
              <a:rPr lang="en-US" sz="2800" b="1" dirty="0"/>
              <a:t>et</a:t>
            </a:r>
          </a:p>
          <a:p>
            <a:pPr marL="0" indent="0">
              <a:buNone/>
            </a:pPr>
            <a:r>
              <a:rPr lang="en-US" sz="2800" b="1" dirty="0"/>
              <a:t>L’ECHANGE POSSIBLE D’APPARTEMENTS</a:t>
            </a:r>
          </a:p>
          <a:p>
            <a:endParaRPr lang="en-US" dirty="0"/>
          </a:p>
          <a:p>
            <a:endParaRPr lang="en-US" dirty="0"/>
          </a:p>
          <a:p>
            <a:pPr marL="0" indent="0">
              <a:buNone/>
            </a:pPr>
            <a:endParaRPr lang="en-US" dirty="0"/>
          </a:p>
          <a:p>
            <a:r>
              <a:rPr lang="en-US" dirty="0" err="1"/>
              <a:t>Indemnités</a:t>
            </a:r>
            <a:r>
              <a:rPr lang="en-US" dirty="0"/>
              <a:t> </a:t>
            </a:r>
            <a:r>
              <a:rPr lang="en-US" b="1" dirty="0" err="1"/>
              <a:t>défiscalisées</a:t>
            </a:r>
            <a:r>
              <a:rPr lang="en-US" b="1" dirty="0"/>
              <a:t> </a:t>
            </a:r>
            <a:r>
              <a:rPr lang="en-US" dirty="0"/>
              <a:t>de </a:t>
            </a:r>
            <a:r>
              <a:rPr lang="en-US" dirty="0" err="1"/>
              <a:t>relogement</a:t>
            </a:r>
            <a:r>
              <a:rPr lang="en-US" dirty="0"/>
              <a:t> pendant les </a:t>
            </a:r>
            <a:r>
              <a:rPr lang="en-US" dirty="0" err="1"/>
              <a:t>travaux</a:t>
            </a:r>
            <a:r>
              <a:rPr lang="en-US" dirty="0"/>
              <a:t> (</a:t>
            </a:r>
            <a:r>
              <a:rPr lang="en-US" dirty="0" err="1"/>
              <a:t>Protocole</a:t>
            </a:r>
            <a:r>
              <a:rPr lang="en-US" dirty="0"/>
              <a:t> de </a:t>
            </a:r>
            <a:r>
              <a:rPr lang="en-US" dirty="0" err="1"/>
              <a:t>dommages-intérêts</a:t>
            </a:r>
            <a:r>
              <a:rPr lang="en-US" dirty="0"/>
              <a:t> nets </a:t>
            </a:r>
            <a:r>
              <a:rPr lang="en-US" dirty="0" err="1"/>
              <a:t>d’impots</a:t>
            </a:r>
            <a:r>
              <a:rPr lang="en-US" dirty="0"/>
              <a:t>) pour les occupants</a:t>
            </a:r>
          </a:p>
          <a:p>
            <a:endParaRPr lang="en-US" dirty="0"/>
          </a:p>
          <a:p>
            <a:r>
              <a:rPr lang="en-US" dirty="0" err="1"/>
              <a:t>L’échange</a:t>
            </a:r>
            <a:r>
              <a:rPr lang="en-US" dirty="0"/>
              <a:t> possible des </a:t>
            </a:r>
            <a:r>
              <a:rPr lang="en-US" dirty="0" err="1"/>
              <a:t>anciens</a:t>
            </a:r>
            <a:r>
              <a:rPr lang="en-US" dirty="0"/>
              <a:t> </a:t>
            </a:r>
            <a:r>
              <a:rPr lang="en-US" dirty="0" err="1"/>
              <a:t>logements</a:t>
            </a:r>
            <a:r>
              <a:rPr lang="en-US" dirty="0"/>
              <a:t> avec les nouveaux </a:t>
            </a:r>
            <a:r>
              <a:rPr lang="en-US" dirty="0" err="1"/>
              <a:t>logements</a:t>
            </a:r>
            <a:r>
              <a:rPr lang="en-US" dirty="0"/>
              <a:t> </a:t>
            </a:r>
            <a:r>
              <a:rPr lang="en-US" dirty="0" err="1"/>
              <a:t>neufs</a:t>
            </a:r>
            <a:r>
              <a:rPr lang="en-US" dirty="0"/>
              <a:t> du dernier </a:t>
            </a:r>
            <a:r>
              <a:rPr lang="en-US" dirty="0" err="1"/>
              <a:t>étage</a:t>
            </a:r>
            <a:r>
              <a:rPr lang="en-US" dirty="0"/>
              <a:t> avec prix “</a:t>
            </a:r>
            <a:r>
              <a:rPr lang="en-US" dirty="0" err="1"/>
              <a:t>discountés</a:t>
            </a:r>
            <a:r>
              <a:rPr lang="en-US" dirty="0"/>
              <a:t>” pour </a:t>
            </a:r>
            <a:r>
              <a:rPr lang="en-US" dirty="0" err="1"/>
              <a:t>éteindre</a:t>
            </a:r>
            <a:r>
              <a:rPr lang="en-US" dirty="0"/>
              <a:t> </a:t>
            </a:r>
            <a:r>
              <a:rPr lang="en-US" dirty="0" err="1"/>
              <a:t>l’éventuelle</a:t>
            </a:r>
            <a:r>
              <a:rPr lang="en-US" dirty="0"/>
              <a:t> opposition des </a:t>
            </a:r>
            <a:r>
              <a:rPr lang="en-US" dirty="0" err="1"/>
              <a:t>copropriétaires</a:t>
            </a:r>
            <a:r>
              <a:rPr lang="en-US" dirty="0"/>
              <a:t> du dernier qui </a:t>
            </a:r>
            <a:r>
              <a:rPr lang="en-US" dirty="0" err="1"/>
              <a:t>n’ont</a:t>
            </a:r>
            <a:r>
              <a:rPr lang="en-US" dirty="0"/>
              <a:t> plus de </a:t>
            </a:r>
            <a:r>
              <a:rPr lang="en-US" dirty="0" err="1"/>
              <a:t>droit</a:t>
            </a:r>
            <a:r>
              <a:rPr lang="en-US" dirty="0"/>
              <a:t> </a:t>
            </a:r>
            <a:r>
              <a:rPr lang="en-US" dirty="0" err="1"/>
              <a:t>à</a:t>
            </a:r>
            <a:r>
              <a:rPr lang="en-US" dirty="0"/>
              <a:t> opposition </a:t>
            </a:r>
            <a:r>
              <a:rPr lang="en-US" dirty="0" err="1"/>
              <a:t>remplacé</a:t>
            </a:r>
            <a:r>
              <a:rPr lang="en-US" dirty="0"/>
              <a:t> par un </a:t>
            </a:r>
            <a:r>
              <a:rPr lang="en-US" dirty="0" err="1"/>
              <a:t>droit</a:t>
            </a:r>
            <a:r>
              <a:rPr lang="en-US" dirty="0"/>
              <a:t> de </a:t>
            </a:r>
            <a:r>
              <a:rPr lang="en-US" dirty="0" err="1"/>
              <a:t>priorité</a:t>
            </a:r>
            <a:r>
              <a:rPr lang="en-US" dirty="0"/>
              <a:t> </a:t>
            </a:r>
            <a:r>
              <a:rPr lang="en-US" dirty="0" err="1"/>
              <a:t>depuis</a:t>
            </a:r>
            <a:r>
              <a:rPr lang="en-US" dirty="0"/>
              <a:t> la </a:t>
            </a:r>
            <a:r>
              <a:rPr lang="en-US" dirty="0" err="1"/>
              <a:t>loi</a:t>
            </a:r>
            <a:r>
              <a:rPr lang="en-US" dirty="0"/>
              <a:t> ALUR</a:t>
            </a:r>
          </a:p>
        </p:txBody>
      </p:sp>
    </p:spTree>
    <p:extLst>
      <p:ext uri="{BB962C8B-B14F-4D97-AF65-F5344CB8AC3E}">
        <p14:creationId xmlns:p14="http://schemas.microsoft.com/office/powerpoint/2010/main" val="9419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dirty="0"/>
              <a:t>SURELEVATION ET DROITS DES VOISINS</a:t>
            </a:r>
          </a:p>
        </p:txBody>
      </p:sp>
      <p:sp>
        <p:nvSpPr>
          <p:cNvPr id="3" name="Content Placeholder 2"/>
          <p:cNvSpPr>
            <a:spLocks noGrp="1"/>
          </p:cNvSpPr>
          <p:nvPr>
            <p:ph idx="1"/>
          </p:nvPr>
        </p:nvSpPr>
        <p:spPr/>
        <p:txBody>
          <a:bodyPr>
            <a:normAutofit fontScale="85000" lnSpcReduction="20000"/>
          </a:bodyPr>
          <a:lstStyle/>
          <a:p>
            <a:endParaRPr lang="en-US" dirty="0"/>
          </a:p>
          <a:p>
            <a:endParaRPr lang="en-US" dirty="0"/>
          </a:p>
          <a:p>
            <a:r>
              <a:rPr lang="en-US" dirty="0"/>
              <a:t>La notion de “troubles </a:t>
            </a:r>
            <a:r>
              <a:rPr lang="en-US" dirty="0" err="1"/>
              <a:t>excessifs</a:t>
            </a:r>
            <a:r>
              <a:rPr lang="en-US" dirty="0"/>
              <a:t> du </a:t>
            </a:r>
            <a:r>
              <a:rPr lang="en-US" dirty="0" err="1"/>
              <a:t>voisinage</a:t>
            </a:r>
            <a:r>
              <a:rPr lang="en-US" dirty="0"/>
              <a:t>” (</a:t>
            </a:r>
            <a:r>
              <a:rPr lang="en-US" dirty="0" err="1"/>
              <a:t>perte</a:t>
            </a:r>
            <a:r>
              <a:rPr lang="en-US" dirty="0"/>
              <a:t> </a:t>
            </a:r>
            <a:r>
              <a:rPr lang="en-US" dirty="0" err="1"/>
              <a:t>d’ensoleillement</a:t>
            </a:r>
            <a:r>
              <a:rPr lang="en-US" dirty="0"/>
              <a:t> et de </a:t>
            </a:r>
            <a:r>
              <a:rPr lang="en-US" dirty="0" err="1"/>
              <a:t>vues</a:t>
            </a:r>
            <a:r>
              <a:rPr lang="en-US" dirty="0"/>
              <a:t>): </a:t>
            </a:r>
            <a:r>
              <a:rPr lang="en-US" dirty="0" err="1"/>
              <a:t>permet</a:t>
            </a:r>
            <a:r>
              <a:rPr lang="en-US" dirty="0"/>
              <a:t> des </a:t>
            </a:r>
            <a:r>
              <a:rPr lang="en-US" dirty="0" err="1"/>
              <a:t>indemnités</a:t>
            </a:r>
            <a:r>
              <a:rPr lang="en-US" dirty="0"/>
              <a:t> </a:t>
            </a:r>
            <a:r>
              <a:rPr lang="en-US" dirty="0" err="1"/>
              <a:t>éventuelles</a:t>
            </a:r>
            <a:r>
              <a:rPr lang="en-US" dirty="0"/>
              <a:t> au profit des </a:t>
            </a:r>
            <a:r>
              <a:rPr lang="en-US" dirty="0" err="1"/>
              <a:t>voisins</a:t>
            </a:r>
            <a:r>
              <a:rPr lang="en-US" dirty="0"/>
              <a:t> </a:t>
            </a:r>
            <a:r>
              <a:rPr lang="en-US" dirty="0" err="1"/>
              <a:t>mais</a:t>
            </a:r>
            <a:r>
              <a:rPr lang="en-US" dirty="0"/>
              <a:t> </a:t>
            </a:r>
            <a:r>
              <a:rPr lang="en-US" dirty="0" err="1"/>
              <a:t>elles</a:t>
            </a:r>
            <a:r>
              <a:rPr lang="en-US" dirty="0"/>
              <a:t> </a:t>
            </a:r>
            <a:r>
              <a:rPr lang="en-US" dirty="0" err="1"/>
              <a:t>sont</a:t>
            </a:r>
            <a:r>
              <a:rPr lang="en-US" dirty="0"/>
              <a:t> </a:t>
            </a:r>
            <a:r>
              <a:rPr lang="en-US" dirty="0" err="1"/>
              <a:t>rarement</a:t>
            </a:r>
            <a:r>
              <a:rPr lang="en-US" dirty="0"/>
              <a:t> </a:t>
            </a:r>
            <a:r>
              <a:rPr lang="en-US" dirty="0" err="1"/>
              <a:t>admises</a:t>
            </a:r>
            <a:r>
              <a:rPr lang="en-US" dirty="0"/>
              <a:t> par la JURISPRUDENCE qui </a:t>
            </a:r>
            <a:r>
              <a:rPr lang="en-US" dirty="0" err="1"/>
              <a:t>estime</a:t>
            </a:r>
            <a:r>
              <a:rPr lang="en-US" dirty="0"/>
              <a:t> </a:t>
            </a:r>
            <a:r>
              <a:rPr lang="en-US" dirty="0" err="1"/>
              <a:t>qu’il</a:t>
            </a:r>
            <a:r>
              <a:rPr lang="en-US" dirty="0"/>
              <a:t> </a:t>
            </a:r>
            <a:r>
              <a:rPr lang="en-US" dirty="0" err="1"/>
              <a:t>n’existe</a:t>
            </a:r>
            <a:r>
              <a:rPr lang="en-US" dirty="0"/>
              <a:t> pas de </a:t>
            </a:r>
            <a:r>
              <a:rPr lang="en-US" dirty="0" err="1"/>
              <a:t>préjudice</a:t>
            </a:r>
            <a:r>
              <a:rPr lang="en-US" dirty="0"/>
              <a:t> en milieu </a:t>
            </a:r>
            <a:r>
              <a:rPr lang="en-US" dirty="0" err="1"/>
              <a:t>urbain</a:t>
            </a:r>
            <a:r>
              <a:rPr lang="en-US" dirty="0"/>
              <a:t> </a:t>
            </a:r>
            <a:r>
              <a:rPr lang="en-US" dirty="0" err="1"/>
              <a:t>sauf</a:t>
            </a:r>
            <a:r>
              <a:rPr lang="en-US" dirty="0"/>
              <a:t> construction “excessive”: </a:t>
            </a:r>
            <a:r>
              <a:rPr lang="en-US" dirty="0" err="1"/>
              <a:t>Appéciation</a:t>
            </a:r>
            <a:r>
              <a:rPr lang="en-US" dirty="0"/>
              <a:t> </a:t>
            </a:r>
            <a:r>
              <a:rPr lang="en-US" dirty="0" err="1"/>
              <a:t>souveraine</a:t>
            </a:r>
            <a:r>
              <a:rPr lang="en-US" dirty="0"/>
              <a:t> des </a:t>
            </a:r>
            <a:r>
              <a:rPr lang="en-US" dirty="0" err="1"/>
              <a:t>Juges</a:t>
            </a:r>
            <a:endParaRPr lang="en-US" dirty="0"/>
          </a:p>
          <a:p>
            <a:endParaRPr lang="en-US" dirty="0"/>
          </a:p>
          <a:p>
            <a:r>
              <a:rPr lang="en-US" dirty="0"/>
              <a:t>Le “</a:t>
            </a:r>
            <a:r>
              <a:rPr lang="en-US" dirty="0" err="1"/>
              <a:t>Référé</a:t>
            </a:r>
            <a:r>
              <a:rPr lang="en-US" dirty="0"/>
              <a:t> </a:t>
            </a:r>
            <a:r>
              <a:rPr lang="en-US" dirty="0" err="1"/>
              <a:t>judiciaire</a:t>
            </a:r>
            <a:r>
              <a:rPr lang="en-US" dirty="0"/>
              <a:t> </a:t>
            </a:r>
            <a:r>
              <a:rPr lang="en-US" dirty="0" err="1"/>
              <a:t>préventif</a:t>
            </a:r>
            <a:r>
              <a:rPr lang="en-US" dirty="0"/>
              <a:t>” en </a:t>
            </a:r>
            <a:r>
              <a:rPr lang="en-US" dirty="0" err="1"/>
              <a:t>désignation</a:t>
            </a:r>
            <a:r>
              <a:rPr lang="en-US" dirty="0"/>
              <a:t> </a:t>
            </a:r>
            <a:r>
              <a:rPr lang="en-US" dirty="0" err="1"/>
              <a:t>d’expert</a:t>
            </a:r>
            <a:r>
              <a:rPr lang="en-US" dirty="0"/>
              <a:t> avec les </a:t>
            </a:r>
            <a:r>
              <a:rPr lang="en-US" dirty="0" err="1"/>
              <a:t>voisins</a:t>
            </a:r>
            <a:r>
              <a:rPr lang="en-US" dirty="0"/>
              <a:t> </a:t>
            </a:r>
            <a:r>
              <a:rPr lang="en-US" dirty="0" err="1"/>
              <a:t>est</a:t>
            </a:r>
            <a:r>
              <a:rPr lang="en-US" dirty="0"/>
              <a:t> </a:t>
            </a:r>
            <a:r>
              <a:rPr lang="en-US" dirty="0" err="1"/>
              <a:t>une</a:t>
            </a:r>
            <a:r>
              <a:rPr lang="en-US" dirty="0"/>
              <a:t> </a:t>
            </a:r>
            <a:r>
              <a:rPr lang="en-US" dirty="0" err="1"/>
              <a:t>précaution</a:t>
            </a:r>
            <a:r>
              <a:rPr lang="en-US" dirty="0"/>
              <a:t> </a:t>
            </a:r>
            <a:r>
              <a:rPr lang="en-US" dirty="0" err="1"/>
              <a:t>très</a:t>
            </a:r>
            <a:r>
              <a:rPr lang="en-US" dirty="0"/>
              <a:t> utile !</a:t>
            </a:r>
          </a:p>
        </p:txBody>
      </p:sp>
    </p:spTree>
    <p:extLst>
      <p:ext uri="{BB962C8B-B14F-4D97-AF65-F5344CB8AC3E}">
        <p14:creationId xmlns:p14="http://schemas.microsoft.com/office/powerpoint/2010/main" val="23601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table, fenêtre, bâtiment&#10;&#10;&#10;&#10;Description générée automatiquement">
            <a:extLst>
              <a:ext uri="{FF2B5EF4-FFF2-40B4-BE49-F238E27FC236}">
                <a16:creationId xmlns:a16="http://schemas.microsoft.com/office/drawing/2014/main" id="{8FFFD9FA-EADF-1F41-8D3A-00B899A2DE81}"/>
              </a:ext>
            </a:extLst>
          </p:cNvPr>
          <p:cNvPicPr>
            <a:picLocks noChangeAspect="1"/>
          </p:cNvPicPr>
          <p:nvPr/>
        </p:nvPicPr>
        <p:blipFill rotWithShape="1">
          <a:blip r:embed="rId2"/>
          <a:srcRect t="9091" r="24242" b="-1"/>
          <a:stretch/>
        </p:blipFill>
        <p:spPr>
          <a:xfrm>
            <a:off x="20" y="10"/>
            <a:ext cx="9143980" cy="6857990"/>
          </a:xfrm>
          <a:prstGeom prst="rect">
            <a:avLst/>
          </a:prstGeom>
        </p:spPr>
      </p:pic>
      <p:sp>
        <p:nvSpPr>
          <p:cNvPr id="12" name="Rectangle 9">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93FEA7D-83B1-CE42-9FC7-99B5388F763A}"/>
              </a:ext>
            </a:extLst>
          </p:cNvPr>
          <p:cNvSpPr>
            <a:spLocks noGrp="1"/>
          </p:cNvSpPr>
          <p:nvPr>
            <p:ph type="title"/>
          </p:nvPr>
        </p:nvSpPr>
        <p:spPr>
          <a:xfrm>
            <a:off x="446103" y="640263"/>
            <a:ext cx="3915950" cy="1344975"/>
          </a:xfrm>
        </p:spPr>
        <p:txBody>
          <a:bodyPr>
            <a:normAutofit/>
          </a:bodyPr>
          <a:lstStyle/>
          <a:p>
            <a:endParaRPr lang="fr-FR" sz="3500" dirty="0"/>
          </a:p>
        </p:txBody>
      </p:sp>
      <p:sp>
        <p:nvSpPr>
          <p:cNvPr id="3" name="Espace réservé du contenu 2">
            <a:extLst>
              <a:ext uri="{FF2B5EF4-FFF2-40B4-BE49-F238E27FC236}">
                <a16:creationId xmlns:a16="http://schemas.microsoft.com/office/drawing/2014/main" id="{758C87B9-A96D-5249-A914-77AC9B1D691F}"/>
              </a:ext>
            </a:extLst>
          </p:cNvPr>
          <p:cNvSpPr>
            <a:spLocks noGrp="1"/>
          </p:cNvSpPr>
          <p:nvPr>
            <p:ph idx="1"/>
          </p:nvPr>
        </p:nvSpPr>
        <p:spPr>
          <a:xfrm>
            <a:off x="445582" y="957943"/>
            <a:ext cx="3926618" cy="4936830"/>
          </a:xfrm>
        </p:spPr>
        <p:txBody>
          <a:bodyPr>
            <a:normAutofit/>
          </a:bodyPr>
          <a:lstStyle/>
          <a:p>
            <a:pPr>
              <a:lnSpc>
                <a:spcPct val="90000"/>
              </a:lnSpc>
            </a:pPr>
            <a:r>
              <a:rPr lang="fr-FR" sz="1600" dirty="0"/>
              <a:t>Attendu, selon l’arrêt attaqué (Bordeaux, 6 avril 1993), que M. X… ayant édifié une construction en limite de sa propriété, contiguë à celle de M. Y…, ce dernier se plaignant d’une diminution de l’ensoleillement et de l’éclairement, l’a assigné en dommages-intérêts en invoquant un trouble anormal de voisinage ; (…) Mais attendu que l’arrêt retient que M. Y… n’est pas fondé à se plaindre d’une diminution de l’ensoleillement et de l’éclairement de sa maison par suite de l’extension de la construction de M. X… en limite de sa propriété et de la perte d’un avantage nécessairement précaire au centre d’une agglomération très peuplée, cet inconvénient ne constituant pas en de telles circonstances un trouble anormal de voisinage ; » (</a:t>
            </a:r>
            <a:r>
              <a:rPr lang="fr-FR" sz="1600" dirty="0" err="1"/>
              <a:t>Cass</a:t>
            </a:r>
            <a:r>
              <a:rPr lang="fr-FR" sz="1600" dirty="0"/>
              <a:t>. </a:t>
            </a:r>
            <a:r>
              <a:rPr lang="fr-FR" sz="1600" dirty="0" err="1"/>
              <a:t>Civ</a:t>
            </a:r>
            <a:r>
              <a:rPr lang="fr-FR" sz="1600" dirty="0"/>
              <a:t>. 2, 3 mai 1995, pourvoi: N°93-15920</a:t>
            </a:r>
            <a:r>
              <a:rPr lang="fr-FR" sz="1300" dirty="0"/>
              <a:t>)</a:t>
            </a:r>
          </a:p>
        </p:txBody>
      </p:sp>
    </p:spTree>
    <p:extLst>
      <p:ext uri="{BB962C8B-B14F-4D97-AF65-F5344CB8AC3E}">
        <p14:creationId xmlns:p14="http://schemas.microsoft.com/office/powerpoint/2010/main" val="36677227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B670-E435-A147-B257-B80B263BF4E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56A6065-CDC7-FB48-9752-E4D8E2DA08CE}"/>
              </a:ext>
            </a:extLst>
          </p:cNvPr>
          <p:cNvSpPr>
            <a:spLocks noGrp="1"/>
          </p:cNvSpPr>
          <p:nvPr>
            <p:ph idx="1"/>
          </p:nvPr>
        </p:nvSpPr>
        <p:spPr/>
        <p:txBody>
          <a:bodyPr>
            <a:normAutofit fontScale="85000" lnSpcReduction="20000"/>
          </a:bodyPr>
          <a:lstStyle/>
          <a:p>
            <a:r>
              <a:rPr lang="fr-FR" dirty="0"/>
              <a:t>Pour voir aboutir leurs actions, les tiers doivent rapporter la preuve que la faute commise par le </a:t>
            </a:r>
            <a:r>
              <a:rPr lang="fr-FR" dirty="0" err="1"/>
              <a:t>propriétaire</a:t>
            </a:r>
            <a:r>
              <a:rPr lang="fr-FR" dirty="0"/>
              <a:t> (non-respect des </a:t>
            </a:r>
            <a:r>
              <a:rPr lang="fr-FR" dirty="0" err="1"/>
              <a:t>règles</a:t>
            </a:r>
            <a:r>
              <a:rPr lang="fr-FR" dirty="0"/>
              <a:t> ou manquement à la servitude d’urbanisme) constitue la cause directe du </a:t>
            </a:r>
            <a:r>
              <a:rPr lang="fr-FR" dirty="0" err="1"/>
              <a:t>préjudice</a:t>
            </a:r>
            <a:r>
              <a:rPr lang="fr-FR" dirty="0"/>
              <a:t> personnel qu’ils invoquent (troubles de jouissance, perte de vue, d’ensoleillement, d’</a:t>
            </a:r>
            <a:r>
              <a:rPr lang="fr-FR" dirty="0" err="1"/>
              <a:t>éclairement</a:t>
            </a:r>
            <a:r>
              <a:rPr lang="fr-FR" dirty="0"/>
              <a:t>). </a:t>
            </a:r>
          </a:p>
          <a:p>
            <a:r>
              <a:rPr lang="fr-FR" dirty="0"/>
              <a:t>Ainsi, pour </a:t>
            </a:r>
            <a:r>
              <a:rPr lang="fr-FR" dirty="0" err="1"/>
              <a:t>être</a:t>
            </a:r>
            <a:r>
              <a:rPr lang="fr-FR" dirty="0"/>
              <a:t> recevable, le trouble invoqué doit </a:t>
            </a:r>
            <a:r>
              <a:rPr lang="fr-FR" dirty="0" err="1"/>
              <a:t>être</a:t>
            </a:r>
            <a:r>
              <a:rPr lang="fr-FR" dirty="0"/>
              <a:t> la </a:t>
            </a:r>
            <a:r>
              <a:rPr lang="fr-FR" dirty="0" err="1"/>
              <a:t>conséquence</a:t>
            </a:r>
            <a:r>
              <a:rPr lang="fr-FR" dirty="0"/>
              <a:t> de la violation de la </a:t>
            </a:r>
            <a:r>
              <a:rPr lang="fr-FR" dirty="0" err="1"/>
              <a:t>règle</a:t>
            </a:r>
            <a:r>
              <a:rPr lang="fr-FR" dirty="0"/>
              <a:t> d’urbanisme et non pas seulement de la simple </a:t>
            </a:r>
            <a:r>
              <a:rPr lang="fr-FR" dirty="0" err="1"/>
              <a:t>présence</a:t>
            </a:r>
            <a:r>
              <a:rPr lang="fr-FR" dirty="0"/>
              <a:t> de la construction avoisinante (</a:t>
            </a:r>
            <a:r>
              <a:rPr lang="fr-FR" dirty="0" err="1"/>
              <a:t>Cass</a:t>
            </a:r>
            <a:r>
              <a:rPr lang="fr-FR" dirty="0"/>
              <a:t>. 3e civ., 20 </a:t>
            </a:r>
            <a:r>
              <a:rPr lang="fr-FR" dirty="0" err="1"/>
              <a:t>févr</a:t>
            </a:r>
            <a:r>
              <a:rPr lang="fr-FR" dirty="0"/>
              <a:t>. 2002, n° 00-17.412, n° 360 FS - P + B, Perrier c/SCI </a:t>
            </a:r>
            <a:r>
              <a:rPr lang="fr-FR" dirty="0" err="1"/>
              <a:t>Guérin</a:t>
            </a:r>
            <a:r>
              <a:rPr lang="fr-FR" dirty="0"/>
              <a:t>).  </a:t>
            </a:r>
          </a:p>
          <a:p>
            <a:endParaRPr lang="fr-FR" dirty="0"/>
          </a:p>
        </p:txBody>
      </p:sp>
    </p:spTree>
    <p:extLst>
      <p:ext uri="{BB962C8B-B14F-4D97-AF65-F5344CB8AC3E}">
        <p14:creationId xmlns:p14="http://schemas.microsoft.com/office/powerpoint/2010/main" val="1314143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51C85-6B9D-4D49-A2DC-65DA40044DF7}"/>
              </a:ext>
            </a:extLst>
          </p:cNvPr>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fr-FR" dirty="0"/>
              <a:t>Les COURBES D’ENSOLEILLEMENT</a:t>
            </a:r>
          </a:p>
        </p:txBody>
      </p:sp>
      <p:sp>
        <p:nvSpPr>
          <p:cNvPr id="3" name="Espace réservé du contenu 2">
            <a:extLst>
              <a:ext uri="{FF2B5EF4-FFF2-40B4-BE49-F238E27FC236}">
                <a16:creationId xmlns:a16="http://schemas.microsoft.com/office/drawing/2014/main" id="{FD34F12C-9760-7F4C-8249-09D88B2F6E0B}"/>
              </a:ext>
            </a:extLst>
          </p:cNvPr>
          <p:cNvSpPr>
            <a:spLocks noGrp="1"/>
          </p:cNvSpPr>
          <p:nvPr>
            <p:ph idx="1"/>
          </p:nvPr>
        </p:nvSpPr>
        <p:spPr/>
        <p:txBody>
          <a:bodyPr>
            <a:normAutofit fontScale="92500" lnSpcReduction="20000"/>
          </a:bodyPr>
          <a:lstStyle/>
          <a:p>
            <a:pPr marL="0" indent="0">
              <a:buNone/>
            </a:pPr>
            <a:r>
              <a:rPr lang="fr-FR" dirty="0"/>
              <a:t>Source de litige, l'ombre que les 42 étages du bâtiment vont projeter sur le quartier. « </a:t>
            </a:r>
            <a:r>
              <a:rPr lang="fr-FR" i="1" dirty="0"/>
              <a:t>La tour est une négation de la ville, prévue pour exister en totale autarcie coupée de la ville en la dominant de toute sa hauteur et de toute son ombre </a:t>
            </a:r>
            <a:r>
              <a:rPr lang="fr-FR" dirty="0"/>
              <a:t>», selon le Collectif Contre la Tour Triangle. Argument que rejette le camp adverse : d'après les études d'ensoleillement, seuls 12 immeubles seraient concernés par l'ombre portée, et pour une durée limitée à environ 40 minutes par jour maximum.</a:t>
            </a:r>
            <a:br>
              <a:rPr lang="fr-FR" dirty="0"/>
            </a:br>
            <a:endParaRPr lang="fr-FR" dirty="0"/>
          </a:p>
        </p:txBody>
      </p:sp>
    </p:spTree>
    <p:extLst>
      <p:ext uri="{BB962C8B-B14F-4D97-AF65-F5344CB8AC3E}">
        <p14:creationId xmlns:p14="http://schemas.microsoft.com/office/powerpoint/2010/main" val="2685164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F02E9-06C3-A14C-8E4F-63B5526429CB}"/>
              </a:ext>
            </a:extLst>
          </p:cNvPr>
          <p:cNvSpPr>
            <a:spLocks noGrp="1"/>
          </p:cNvSpPr>
          <p:nvPr>
            <p:ph type="title"/>
          </p:nvPr>
        </p:nvSpPr>
        <p:spPr/>
        <p:txBody>
          <a:bodyPr/>
          <a:lstStyle/>
          <a:p>
            <a:endParaRPr lang="fr-FR"/>
          </a:p>
        </p:txBody>
      </p:sp>
      <p:pic>
        <p:nvPicPr>
          <p:cNvPr id="5" name="Espace réservé du contenu 4" descr="Une image contenant texte, capture d’écran&#10;&#10;Description générée automatiquement">
            <a:extLst>
              <a:ext uri="{FF2B5EF4-FFF2-40B4-BE49-F238E27FC236}">
                <a16:creationId xmlns:a16="http://schemas.microsoft.com/office/drawing/2014/main" id="{8231C44E-9699-7B4B-B96D-AABC79734B09}"/>
              </a:ext>
            </a:extLst>
          </p:cNvPr>
          <p:cNvPicPr>
            <a:picLocks noGrp="1" noChangeAspect="1"/>
          </p:cNvPicPr>
          <p:nvPr>
            <p:ph idx="1"/>
          </p:nvPr>
        </p:nvPicPr>
        <p:blipFill>
          <a:blip r:embed="rId2"/>
          <a:stretch>
            <a:fillRect/>
          </a:stretch>
        </p:blipFill>
        <p:spPr>
          <a:xfrm>
            <a:off x="520700" y="2231231"/>
            <a:ext cx="8102600" cy="3263900"/>
          </a:xfrm>
        </p:spPr>
      </p:pic>
    </p:spTree>
    <p:extLst>
      <p:ext uri="{BB962C8B-B14F-4D97-AF65-F5344CB8AC3E}">
        <p14:creationId xmlns:p14="http://schemas.microsoft.com/office/powerpoint/2010/main" val="4065437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CD7BF-4C1E-BC47-ACD4-BAC1CDF5F3FC}"/>
              </a:ext>
            </a:extLst>
          </p:cNvPr>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fr-FR" dirty="0"/>
              <a:t>LA FISCALITE FAVORABLE</a:t>
            </a:r>
          </a:p>
        </p:txBody>
      </p:sp>
      <p:sp>
        <p:nvSpPr>
          <p:cNvPr id="3" name="Espace réservé du contenu 2">
            <a:extLst>
              <a:ext uri="{FF2B5EF4-FFF2-40B4-BE49-F238E27FC236}">
                <a16:creationId xmlns:a16="http://schemas.microsoft.com/office/drawing/2014/main" id="{48989217-471C-E34F-8643-BA5DB6E8F600}"/>
              </a:ext>
            </a:extLst>
          </p:cNvPr>
          <p:cNvSpPr>
            <a:spLocks noGrp="1"/>
          </p:cNvSpPr>
          <p:nvPr>
            <p:ph idx="1"/>
          </p:nvPr>
        </p:nvSpPr>
        <p:spPr>
          <a:xfrm>
            <a:off x="457200" y="2688771"/>
            <a:ext cx="8229600" cy="3437392"/>
          </a:xfrm>
        </p:spPr>
        <p:txBody>
          <a:bodyPr/>
          <a:lstStyle/>
          <a:p>
            <a:r>
              <a:rPr lang="en-US" dirty="0"/>
              <a:t>La </a:t>
            </a:r>
            <a:r>
              <a:rPr lang="en-US" dirty="0" err="1"/>
              <a:t>défiscalisation</a:t>
            </a:r>
            <a:r>
              <a:rPr lang="en-US" dirty="0"/>
              <a:t> de la </a:t>
            </a:r>
            <a:r>
              <a:rPr lang="en-US" dirty="0" err="1"/>
              <a:t>plue</a:t>
            </a:r>
            <a:r>
              <a:rPr lang="en-US" dirty="0"/>
              <a:t> value issue de la cession du droit </a:t>
            </a:r>
            <a:r>
              <a:rPr lang="en-US" dirty="0" err="1"/>
              <a:t>à</a:t>
            </a:r>
            <a:r>
              <a:rPr lang="en-US" dirty="0"/>
              <a:t> </a:t>
            </a:r>
            <a:r>
              <a:rPr lang="en-US" dirty="0" err="1"/>
              <a:t>construire</a:t>
            </a:r>
            <a:r>
              <a:rPr lang="en-US" dirty="0"/>
              <a:t>: le “</a:t>
            </a:r>
            <a:r>
              <a:rPr lang="en-US" dirty="0" err="1"/>
              <a:t>bonus”de</a:t>
            </a:r>
            <a:r>
              <a:rPr lang="en-US" dirty="0"/>
              <a:t> la </a:t>
            </a:r>
            <a:r>
              <a:rPr lang="en-US" dirty="0" err="1"/>
              <a:t>loi</a:t>
            </a:r>
            <a:r>
              <a:rPr lang="en-US" dirty="0"/>
              <a:t> de finances pour les propriétaires  (art. 10)</a:t>
            </a:r>
          </a:p>
          <a:p>
            <a:endParaRPr lang="fr-FR" dirty="0"/>
          </a:p>
        </p:txBody>
      </p:sp>
    </p:spTree>
    <p:extLst>
      <p:ext uri="{BB962C8B-B14F-4D97-AF65-F5344CB8AC3E}">
        <p14:creationId xmlns:p14="http://schemas.microsoft.com/office/powerpoint/2010/main" val="1424558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3153</TotalTime>
  <Words>4239</Words>
  <Application>Microsoft Macintosh PowerPoint</Application>
  <PresentationFormat>Affichage à l'écran (4:3)</PresentationFormat>
  <Paragraphs>447</Paragraphs>
  <Slides>109</Slides>
  <Notes>3</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109</vt:i4>
      </vt:variant>
    </vt:vector>
  </HeadingPairs>
  <TitlesOfParts>
    <vt:vector size="112" baseType="lpstr">
      <vt:lpstr>Arial</vt:lpstr>
      <vt:lpstr>Calibri</vt:lpstr>
      <vt:lpstr>Office Theme</vt:lpstr>
      <vt:lpstr>SURELEVATION D’IMMEUBLES 1 ère partie</vt:lpstr>
      <vt:lpstr>PLAN </vt:lpstr>
      <vt:lpstr> 1. PRESENTATION DU SUJET   . Le marché . Des exemples . L’encouragement des pouvoirs publics . Des nouvelles législations en copropriété et en urbanisme  </vt:lpstr>
      <vt:lpstr>Le marché des surélévations</vt:lpstr>
      <vt:lpstr>Hotel IBIS NEMOURS …</vt:lpstr>
      <vt:lpstr>Présentation PowerPoint</vt:lpstr>
      <vt:lpstr>Sur les entrepots Bd Mc Donald à PARIS</vt:lpstr>
      <vt:lpstr>Présentation PowerPoint</vt:lpstr>
      <vt:lpstr>D’autres chiffres…</vt:lpstr>
      <vt:lpstr>Présentation PowerPoint</vt:lpstr>
      <vt:lpstr> Un immeuble EN COPROPRIETE à Boulogne Billancourt avant…</vt:lpstr>
      <vt:lpstr>Après surélévation…</vt:lpstr>
      <vt:lpstr> COPROPRIETE RUE CLAVEL PARIS</vt:lpstr>
      <vt:lpstr>COPROPRIETE A 75004 PARIS</vt:lpstr>
      <vt:lpstr>75013 PARIS</vt:lpstr>
      <vt:lpstr>LES BAILLEURS SOCIAUX …</vt:lpstr>
      <vt:lpstr>Présentation PowerPoint</vt:lpstr>
      <vt:lpstr>MONTREUIL … Les maisons individuelles aussi !</vt:lpstr>
      <vt:lpstr>En banlieue…</vt:lpstr>
      <vt:lpstr>Ambassade d’Ethiopie: surélévation de bureaux</vt:lpstr>
      <vt:lpstr>Présentation PowerPoint</vt:lpstr>
      <vt:lpstr>DES MODULES …</vt:lpstr>
      <vt:lpstr>Pourquoi surélever ?</vt:lpstr>
      <vt:lpstr>La “valeur verte”</vt:lpstr>
      <vt:lpstr>LES NOUVELLES LEGISLATIONS</vt:lpstr>
      <vt:lpstr> 2. LES NOUVELLES REGLES EN COPROPRIETE</vt:lpstr>
      <vt:lpstr>Présentation PowerPoint</vt:lpstr>
      <vt:lpstr>LES NOUVELLES MAJORITÉS EN AG DE COPROPRIÉTÉ (art. 35 LOI 10/07/1965)</vt:lpstr>
      <vt:lpstr>LES NOUVEAUTES !</vt:lpstr>
      <vt:lpstr>DECIDER EN COPROPRIETE, OUI? MAIS A PARTIR DE QUOI ?</vt:lpstr>
      <vt:lpstr>Décider de la surélévation après audit global en copropriété mais lequel ?</vt:lpstr>
      <vt:lpstr>Présentation PowerPoint</vt:lpstr>
      <vt:lpstr> le DTG</vt:lpstr>
      <vt:lpstr>Présentation PowerPoint</vt:lpstr>
      <vt:lpstr>AUDIT ADEME…</vt:lpstr>
      <vt:lpstr>Présentation PowerPoint</vt:lpstr>
      <vt:lpstr>ET LES HABITANTS ?</vt:lpstr>
      <vt:lpstr>Freins et accélérateurs des décisions </vt:lpstr>
      <vt:lpstr>Présentation PowerPoint</vt:lpstr>
      <vt:lpstr>Un ENJEU EUROPEEN</vt:lpstr>
      <vt:lpstr>LA COPROPRIETE “LE MERLI” 92000 BOULOGNE</vt:lpstr>
      <vt:lpstr>UN EXEMPLE TYPIQUE EN RESIDENTIEL</vt:lpstr>
      <vt:lpstr>Présentation PowerPoint</vt:lpstr>
      <vt:lpstr>LE PRIX DU TOIT ?</vt:lpstr>
      <vt:lpstr>Présentation PowerPoint</vt:lpstr>
      <vt:lpstr>OU SURELEVER ?</vt:lpstr>
      <vt:lpstr>PROBLEMATIQUE DE  SURELEVATION EN COPROPRIETE</vt:lpstr>
      <vt:lpstr>Décomposition des AG de copropriété</vt:lpstr>
      <vt:lpstr>Un bailleur social à PARIS</vt:lpstr>
      <vt:lpstr>UNE NOUVELLE LEGISLATION “SUR MESURE”POUR LES BAILLEURS SOCIAUX !</vt:lpstr>
      <vt:lpstr>Ordonnance du 7 mai 2019</vt:lpstr>
      <vt:lpstr> III. REGLES D’URBANISME</vt:lpstr>
      <vt:lpstr>UN NOUVEAU SYSTÈME DEROGATOIRE AUX REGLES DE CONSTRUCTION</vt:lpstr>
      <vt:lpstr>Présentation PowerPoint</vt:lpstr>
      <vt:lpstr>Présentation PowerPoint</vt:lpstr>
      <vt:lpstr>Présentation PowerPoint</vt:lpstr>
      <vt:lpstr>La position des services instructeurs</vt:lpstr>
      <vt:lpstr> UN CRITERE PRIMORDIAL pour les dérogations :      “l’INSERTION DANS LE PAYSAGE URBAIN”</vt:lpstr>
      <vt:lpstr>Présentation PowerPoint</vt:lpstr>
      <vt:lpstr>Présentation PowerPoint</vt:lpstr>
      <vt:lpstr>Présentation PowerPoint</vt:lpstr>
      <vt:lpstr>Présentation PowerPoint</vt:lpstr>
      <vt:lpstr>Présentation PowerPoint</vt:lpstr>
      <vt:lpstr>L’AFFAIRE DE LA SAMARITAINE A PARIS …</vt:lpstr>
      <vt:lpstr>Présentation PowerPoint</vt:lpstr>
      <vt:lpstr> + UNE CIRCULAIRE “PINEL” DU 28 MAI 2014</vt:lpstr>
      <vt:lpstr>Présentation PowerPoint</vt:lpstr>
      <vt:lpstr>Présentation PowerPoint</vt:lpstr>
      <vt:lpstr>LES FICHES DU MINISTERE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L’AFFAIRE DE LA Rue de Vaugirard…</vt:lpstr>
      <vt:lpstr>Présentation PowerPoint</vt:lpstr>
      <vt:lpstr>LA FRONDE DES VOISINS …</vt:lpstr>
      <vt:lpstr>Le pouvoir du Maire d’Arrondissement…</vt:lpstr>
      <vt:lpstr>La Commission du vieux Paris</vt:lpstr>
      <vt:lpstr>Présentation PowerPoint</vt:lpstr>
      <vt:lpstr>LOCAL RATP PARIS …</vt:lpstr>
      <vt:lpstr>Présentation PowerPoint</vt:lpstr>
      <vt:lpstr>EN MONTAGNE ….</vt:lpstr>
      <vt:lpstr>Présentation PowerPoint</vt:lpstr>
      <vt:lpstr>Présentation PowerPoint</vt:lpstr>
      <vt:lpstr>NEW YORK aussi …</vt:lpstr>
      <vt:lpstr> V.QUELQUES DIFFICULTES POSSIBLES</vt:lpstr>
      <vt:lpstr>LES ASSURANCES CONSTRUCTION</vt:lpstr>
      <vt:lpstr>Présentation PowerPoint</vt:lpstr>
      <vt:lpstr>Présentation PowerPoint</vt:lpstr>
      <vt:lpstr>SURELEVATION ET DROITS DES VOISINS</vt:lpstr>
      <vt:lpstr>Présentation PowerPoint</vt:lpstr>
      <vt:lpstr>Présentation PowerPoint</vt:lpstr>
      <vt:lpstr>Les COURBES D’ENSOLEILLEMENT</vt:lpstr>
      <vt:lpstr>Présentation PowerPoint</vt:lpstr>
      <vt:lpstr>LA FISCALITE FAVORABLE</vt:lpstr>
      <vt:lpstr>Présentation PowerPoint</vt:lpstr>
      <vt:lpstr>LES LOCATAIRES …</vt:lpstr>
      <vt:lpstr>Présentation PowerPoint</vt:lpstr>
      <vt:lpstr>AILLEURS … GENEVE, VIENNE, NEW YORK …</vt:lpstr>
      <vt:lpstr>Présentation PowerPoint</vt:lpstr>
      <vt:lpstr>Présentation PowerPoint</vt:lpstr>
      <vt:lpstr>Présentation PowerPoint</vt:lpstr>
      <vt:lpstr>Présentation PowerPoint</vt:lpstr>
      <vt:lpstr>Présentation PowerPoint</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SURELEVATION D’IMMEUBLES 1 ère partie</dc:title>
  <dc:creator>olivier brane</dc:creator>
  <cp:lastModifiedBy>Microsoft Office User</cp:lastModifiedBy>
  <cp:revision>51</cp:revision>
  <dcterms:created xsi:type="dcterms:W3CDTF">2019-04-08T10:50:45Z</dcterms:created>
  <dcterms:modified xsi:type="dcterms:W3CDTF">2019-10-03T09:12:44Z</dcterms:modified>
</cp:coreProperties>
</file>