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6" r:id="rId2"/>
    <p:sldId id="276" r:id="rId3"/>
    <p:sldId id="396" r:id="rId4"/>
    <p:sldId id="395" r:id="rId5"/>
    <p:sldId id="399" r:id="rId6"/>
    <p:sldId id="403" r:id="rId7"/>
    <p:sldId id="400" r:id="rId8"/>
    <p:sldId id="401" r:id="rId9"/>
    <p:sldId id="402" r:id="rId10"/>
    <p:sldId id="398" r:id="rId11"/>
    <p:sldId id="391" r:id="rId12"/>
    <p:sldId id="394" r:id="rId13"/>
  </p:sldIdLst>
  <p:sldSz cx="9906000" cy="6858000" type="A4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ms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DC3CD1"/>
    <a:srgbClr val="8D89A4"/>
    <a:srgbClr val="00FF00"/>
    <a:srgbClr val="FE7402"/>
    <a:srgbClr val="FF00FF"/>
    <a:srgbClr val="0000FF"/>
    <a:srgbClr val="DA8200"/>
    <a:srgbClr val="F8DE7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8" autoAdjust="0"/>
    <p:restoredTop sz="96953" autoAdjust="0"/>
  </p:normalViewPr>
  <p:slideViewPr>
    <p:cSldViewPr>
      <p:cViewPr varScale="1">
        <p:scale>
          <a:sx n="71" d="100"/>
          <a:sy n="71" d="100"/>
        </p:scale>
        <p:origin x="-54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ube%202020\conso%20Paris\r&#233;capitulatif%20des%20consommations%20d'&#233;nergie%20b&#226;timent%202013-8-Oct-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0029432948788397"/>
          <c:y val="8.791374051216555E-2"/>
          <c:w val="0.80177513275956891"/>
          <c:h val="0.72366474713049023"/>
        </c:manualLayout>
      </c:layout>
      <c:lineChart>
        <c:grouping val="standard"/>
        <c:ser>
          <c:idx val="1"/>
          <c:order val="0"/>
          <c:tx>
            <c:strRef>
              <c:f>'Conso élec par étage'!$A$48</c:f>
              <c:strCache>
                <c:ptCount val="1"/>
                <c:pt idx="0">
                  <c:v>conso réelle sous-sol &amp; mezzanine / RDC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4F81BD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étage'!$B$48:$AH$48</c:f>
              <c:numCache>
                <c:formatCode>#,##0</c:formatCode>
                <c:ptCount val="33"/>
                <c:pt idx="0">
                  <c:v>3232.7738095238087</c:v>
                </c:pt>
                <c:pt idx="1">
                  <c:v>3435.3809523809527</c:v>
                </c:pt>
                <c:pt idx="2">
                  <c:v>2862.6309523809523</c:v>
                </c:pt>
                <c:pt idx="3">
                  <c:v>2843.1666666666652</c:v>
                </c:pt>
                <c:pt idx="4">
                  <c:v>3026.3690476190482</c:v>
                </c:pt>
                <c:pt idx="5">
                  <c:v>3363.5952380952376</c:v>
                </c:pt>
                <c:pt idx="6">
                  <c:v>4557.3690476190486</c:v>
                </c:pt>
                <c:pt idx="7">
                  <c:v>4181.2976190476193</c:v>
                </c:pt>
                <c:pt idx="8">
                  <c:v>3418.3333333333348</c:v>
                </c:pt>
                <c:pt idx="9">
                  <c:v>2941.6904761904761</c:v>
                </c:pt>
                <c:pt idx="10">
                  <c:v>3293.9642857142853</c:v>
                </c:pt>
                <c:pt idx="11">
                  <c:v>2689.7738095238087</c:v>
                </c:pt>
                <c:pt idx="12">
                  <c:v>2644.8452380952385</c:v>
                </c:pt>
                <c:pt idx="13">
                  <c:v>2667.8690476190477</c:v>
                </c:pt>
                <c:pt idx="14">
                  <c:v>2682.2857142857142</c:v>
                </c:pt>
                <c:pt idx="15">
                  <c:v>2756.2976190476193</c:v>
                </c:pt>
                <c:pt idx="16">
                  <c:v>2375.4880952380954</c:v>
                </c:pt>
                <c:pt idx="17">
                  <c:v>2920.3690476190477</c:v>
                </c:pt>
                <c:pt idx="18">
                  <c:v>3970.8809523809527</c:v>
                </c:pt>
                <c:pt idx="19">
                  <c:v>3212.4523809523812</c:v>
                </c:pt>
                <c:pt idx="20">
                  <c:v>3223.3095238095243</c:v>
                </c:pt>
                <c:pt idx="21">
                  <c:v>2716.0357142857147</c:v>
                </c:pt>
                <c:pt idx="22">
                  <c:v>2877.0952380952376</c:v>
                </c:pt>
                <c:pt idx="23">
                  <c:v>2966.6309523809523</c:v>
                </c:pt>
                <c:pt idx="24">
                  <c:v>2604.988095238095</c:v>
                </c:pt>
                <c:pt idx="25">
                  <c:v>2708.7142857142853</c:v>
                </c:pt>
                <c:pt idx="26">
                  <c:v>2843.5476190476193</c:v>
                </c:pt>
                <c:pt idx="27">
                  <c:v>2446.2738095238087</c:v>
                </c:pt>
                <c:pt idx="28">
                  <c:v>2507.1428571428564</c:v>
                </c:pt>
                <c:pt idx="29">
                  <c:v>3800.7261904761908</c:v>
                </c:pt>
                <c:pt idx="30">
                  <c:v>2597.5357142857147</c:v>
                </c:pt>
                <c:pt idx="31">
                  <c:v>3406.7738095238087</c:v>
                </c:pt>
                <c:pt idx="32">
                  <c:v>2706.6309523809523</c:v>
                </c:pt>
              </c:numCache>
            </c:numRef>
          </c:val>
        </c:ser>
        <c:ser>
          <c:idx val="3"/>
          <c:order val="1"/>
          <c:tx>
            <c:strRef>
              <c:f>'Conso élec par étage'!$A$56</c:f>
              <c:strCache>
                <c:ptCount val="1"/>
                <c:pt idx="0">
                  <c:v>Conso moyenne par étage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étage'!$B$56:$AH$56</c:f>
              <c:numCache>
                <c:formatCode>#,##0</c:formatCode>
                <c:ptCount val="33"/>
                <c:pt idx="0">
                  <c:v>3246.1428571428573</c:v>
                </c:pt>
                <c:pt idx="1">
                  <c:v>3404.9999999999995</c:v>
                </c:pt>
                <c:pt idx="2">
                  <c:v>2857.8571428571427</c:v>
                </c:pt>
                <c:pt idx="3">
                  <c:v>2828.8571428571427</c:v>
                </c:pt>
                <c:pt idx="4">
                  <c:v>3015.2857142857151</c:v>
                </c:pt>
                <c:pt idx="5">
                  <c:v>3214.4285714285706</c:v>
                </c:pt>
                <c:pt idx="6">
                  <c:v>3832.5714285714298</c:v>
                </c:pt>
                <c:pt idx="7">
                  <c:v>3396.0000000000005</c:v>
                </c:pt>
                <c:pt idx="8">
                  <c:v>3332.4285714285716</c:v>
                </c:pt>
                <c:pt idx="9">
                  <c:v>3119.4285714285706</c:v>
                </c:pt>
                <c:pt idx="10">
                  <c:v>3306</c:v>
                </c:pt>
                <c:pt idx="11">
                  <c:v>2690.4285714285711</c:v>
                </c:pt>
                <c:pt idx="12">
                  <c:v>2632.4285714285711</c:v>
                </c:pt>
                <c:pt idx="13">
                  <c:v>2622.5714285714294</c:v>
                </c:pt>
                <c:pt idx="14">
                  <c:v>2484</c:v>
                </c:pt>
                <c:pt idx="15">
                  <c:v>2574.4285714285711</c:v>
                </c:pt>
                <c:pt idx="16">
                  <c:v>2038.1428571428569</c:v>
                </c:pt>
                <c:pt idx="17">
                  <c:v>2844.0000000000005</c:v>
                </c:pt>
                <c:pt idx="18">
                  <c:v>3309.4285714285706</c:v>
                </c:pt>
                <c:pt idx="19">
                  <c:v>2930.5714285714294</c:v>
                </c:pt>
                <c:pt idx="20">
                  <c:v>2865.2857142857142</c:v>
                </c:pt>
                <c:pt idx="21">
                  <c:v>2697.5714285714294</c:v>
                </c:pt>
                <c:pt idx="22">
                  <c:v>3074.142857142856</c:v>
                </c:pt>
                <c:pt idx="23">
                  <c:v>2781.9999999999995</c:v>
                </c:pt>
                <c:pt idx="24">
                  <c:v>2672.5714285714294</c:v>
                </c:pt>
                <c:pt idx="25">
                  <c:v>2810</c:v>
                </c:pt>
                <c:pt idx="26">
                  <c:v>2682.5714285714294</c:v>
                </c:pt>
                <c:pt idx="27">
                  <c:v>2488.4285714285711</c:v>
                </c:pt>
                <c:pt idx="28">
                  <c:v>2474.8571428571436</c:v>
                </c:pt>
                <c:pt idx="29">
                  <c:v>3317.2857142857142</c:v>
                </c:pt>
                <c:pt idx="30">
                  <c:v>2819.7142857142853</c:v>
                </c:pt>
                <c:pt idx="31">
                  <c:v>2682.5714285714298</c:v>
                </c:pt>
                <c:pt idx="32">
                  <c:v>2682.5714285714289</c:v>
                </c:pt>
              </c:numCache>
            </c:numRef>
          </c:val>
        </c:ser>
        <c:dLbls/>
        <c:marker val="1"/>
        <c:axId val="54085888"/>
        <c:axId val="54108160"/>
      </c:lineChart>
      <c:catAx>
        <c:axId val="54085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108160"/>
        <c:crosses val="autoZero"/>
        <c:auto val="1"/>
        <c:lblAlgn val="ctr"/>
        <c:lblOffset val="100"/>
      </c:catAx>
      <c:valAx>
        <c:axId val="54108160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33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0858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0029432948788392"/>
          <c:y val="8.7913740512165606E-2"/>
          <c:w val="0.80177513275956869"/>
          <c:h val="0.72366474713049"/>
        </c:manualLayout>
      </c:layout>
      <c:lineChart>
        <c:grouping val="standard"/>
        <c:ser>
          <c:idx val="1"/>
          <c:order val="0"/>
          <c:tx>
            <c:strRef>
              <c:f>'Conso élec par étage'!$A$50</c:f>
              <c:strCache>
                <c:ptCount val="1"/>
                <c:pt idx="0">
                  <c:v>conso réelle étage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étage'!$B$50:$AH$50</c:f>
              <c:numCache>
                <c:formatCode>#,##0</c:formatCode>
                <c:ptCount val="33"/>
                <c:pt idx="0">
                  <c:v>2894.6904761904761</c:v>
                </c:pt>
                <c:pt idx="1">
                  <c:v>3012.0476190476193</c:v>
                </c:pt>
                <c:pt idx="2">
                  <c:v>2483.5476190476188</c:v>
                </c:pt>
                <c:pt idx="3">
                  <c:v>2420.3333333333344</c:v>
                </c:pt>
                <c:pt idx="4">
                  <c:v>2673.4523809523812</c:v>
                </c:pt>
                <c:pt idx="5">
                  <c:v>2763.7619047619041</c:v>
                </c:pt>
                <c:pt idx="6">
                  <c:v>3041.4523809523812</c:v>
                </c:pt>
                <c:pt idx="7">
                  <c:v>2765.8809523809527</c:v>
                </c:pt>
                <c:pt idx="8">
                  <c:v>2954.6666666666661</c:v>
                </c:pt>
                <c:pt idx="9">
                  <c:v>2683.5238095238087</c:v>
                </c:pt>
                <c:pt idx="10">
                  <c:v>3095.2142857142853</c:v>
                </c:pt>
                <c:pt idx="11">
                  <c:v>2300.6904761904761</c:v>
                </c:pt>
                <c:pt idx="12">
                  <c:v>2321.2619047619041</c:v>
                </c:pt>
                <c:pt idx="13">
                  <c:v>2319.4523809523812</c:v>
                </c:pt>
                <c:pt idx="14">
                  <c:v>2122.2857142857142</c:v>
                </c:pt>
                <c:pt idx="15">
                  <c:v>2313.8809523809527</c:v>
                </c:pt>
                <c:pt idx="16">
                  <c:v>1661.4047619047622</c:v>
                </c:pt>
                <c:pt idx="17">
                  <c:v>2427.4523809523812</c:v>
                </c:pt>
                <c:pt idx="18">
                  <c:v>2711.0476190476193</c:v>
                </c:pt>
                <c:pt idx="19">
                  <c:v>2608.6190476190477</c:v>
                </c:pt>
                <c:pt idx="20">
                  <c:v>2450.4761904761908</c:v>
                </c:pt>
                <c:pt idx="21">
                  <c:v>2535.7857142857142</c:v>
                </c:pt>
                <c:pt idx="22">
                  <c:v>2947.7619047619041</c:v>
                </c:pt>
                <c:pt idx="23">
                  <c:v>2367.5476190476188</c:v>
                </c:pt>
                <c:pt idx="24">
                  <c:v>2462.4047619047615</c:v>
                </c:pt>
                <c:pt idx="25">
                  <c:v>2647.7142857142853</c:v>
                </c:pt>
                <c:pt idx="26">
                  <c:v>2398.3809523809532</c:v>
                </c:pt>
                <c:pt idx="27">
                  <c:v>2189.6904761904761</c:v>
                </c:pt>
                <c:pt idx="28">
                  <c:v>2177.1428571428564</c:v>
                </c:pt>
                <c:pt idx="29">
                  <c:v>2639.3095238095248</c:v>
                </c:pt>
                <c:pt idx="30">
                  <c:v>2480.7857142857142</c:v>
                </c:pt>
                <c:pt idx="31">
                  <c:v>2016.6904761904757</c:v>
                </c:pt>
                <c:pt idx="32">
                  <c:v>2513.5476190476188</c:v>
                </c:pt>
              </c:numCache>
            </c:numRef>
          </c:val>
        </c:ser>
        <c:ser>
          <c:idx val="3"/>
          <c:order val="1"/>
          <c:tx>
            <c:strRef>
              <c:f>'Conso élec par étage'!$A$56</c:f>
              <c:strCache>
                <c:ptCount val="1"/>
                <c:pt idx="0">
                  <c:v>Conso moyenne par étage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étage'!$B$56:$AH$56</c:f>
              <c:numCache>
                <c:formatCode>#,##0</c:formatCode>
                <c:ptCount val="33"/>
                <c:pt idx="0">
                  <c:v>3246.1428571428573</c:v>
                </c:pt>
                <c:pt idx="1">
                  <c:v>3404.9999999999995</c:v>
                </c:pt>
                <c:pt idx="2">
                  <c:v>2857.8571428571427</c:v>
                </c:pt>
                <c:pt idx="3">
                  <c:v>2828.8571428571427</c:v>
                </c:pt>
                <c:pt idx="4">
                  <c:v>3015.2857142857151</c:v>
                </c:pt>
                <c:pt idx="5">
                  <c:v>3214.4285714285706</c:v>
                </c:pt>
                <c:pt idx="6">
                  <c:v>3832.5714285714298</c:v>
                </c:pt>
                <c:pt idx="7">
                  <c:v>3396.0000000000005</c:v>
                </c:pt>
                <c:pt idx="8">
                  <c:v>3332.4285714285716</c:v>
                </c:pt>
                <c:pt idx="9">
                  <c:v>3119.4285714285706</c:v>
                </c:pt>
                <c:pt idx="10">
                  <c:v>3306</c:v>
                </c:pt>
                <c:pt idx="11">
                  <c:v>2690.4285714285711</c:v>
                </c:pt>
                <c:pt idx="12">
                  <c:v>2632.4285714285711</c:v>
                </c:pt>
                <c:pt idx="13">
                  <c:v>2622.5714285714294</c:v>
                </c:pt>
                <c:pt idx="14">
                  <c:v>2484</c:v>
                </c:pt>
                <c:pt idx="15">
                  <c:v>2574.4285714285711</c:v>
                </c:pt>
                <c:pt idx="16">
                  <c:v>2038.1428571428569</c:v>
                </c:pt>
                <c:pt idx="17">
                  <c:v>2844.0000000000005</c:v>
                </c:pt>
                <c:pt idx="18">
                  <c:v>3309.4285714285706</c:v>
                </c:pt>
                <c:pt idx="19">
                  <c:v>2930.5714285714294</c:v>
                </c:pt>
                <c:pt idx="20">
                  <c:v>2865.2857142857142</c:v>
                </c:pt>
                <c:pt idx="21">
                  <c:v>2697.5714285714294</c:v>
                </c:pt>
                <c:pt idx="22">
                  <c:v>3074.142857142856</c:v>
                </c:pt>
                <c:pt idx="23">
                  <c:v>2781.9999999999995</c:v>
                </c:pt>
                <c:pt idx="24">
                  <c:v>2672.5714285714294</c:v>
                </c:pt>
                <c:pt idx="25">
                  <c:v>2810</c:v>
                </c:pt>
                <c:pt idx="26">
                  <c:v>2682.5714285714294</c:v>
                </c:pt>
                <c:pt idx="27">
                  <c:v>2488.4285714285711</c:v>
                </c:pt>
                <c:pt idx="28">
                  <c:v>2474.8571428571436</c:v>
                </c:pt>
                <c:pt idx="29">
                  <c:v>3317.2857142857142</c:v>
                </c:pt>
                <c:pt idx="30">
                  <c:v>2819.7142857142853</c:v>
                </c:pt>
                <c:pt idx="31">
                  <c:v>2682.5714285714298</c:v>
                </c:pt>
                <c:pt idx="32">
                  <c:v>2682.5714285714289</c:v>
                </c:pt>
              </c:numCache>
            </c:numRef>
          </c:val>
        </c:ser>
        <c:dLbls/>
        <c:marker val="1"/>
        <c:axId val="55457280"/>
        <c:axId val="55458816"/>
      </c:lineChart>
      <c:catAx>
        <c:axId val="554572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458816"/>
        <c:crosses val="autoZero"/>
        <c:auto val="1"/>
        <c:lblAlgn val="ctr"/>
        <c:lblOffset val="100"/>
      </c:catAx>
      <c:valAx>
        <c:axId val="55458816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25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4572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0029432948788392"/>
          <c:y val="8.7913740512165606E-2"/>
          <c:w val="0.80177513275956869"/>
          <c:h val="0.67767271840572019"/>
        </c:manualLayout>
      </c:layout>
      <c:lineChart>
        <c:grouping val="standard"/>
        <c:ser>
          <c:idx val="2"/>
          <c:order val="0"/>
          <c:tx>
            <c:strRef>
              <c:f>'Conso élec par étage'!$A$51</c:f>
              <c:strCache>
                <c:ptCount val="1"/>
                <c:pt idx="0">
                  <c:v>conso réelle étage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étage'!$B$51:$AH$51</c:f>
              <c:numCache>
                <c:formatCode>#,##0</c:formatCode>
                <c:ptCount val="33"/>
                <c:pt idx="0">
                  <c:v>3271.6904761904761</c:v>
                </c:pt>
                <c:pt idx="1">
                  <c:v>3427.0476190476193</c:v>
                </c:pt>
                <c:pt idx="2">
                  <c:v>2929.5476190476188</c:v>
                </c:pt>
                <c:pt idx="3">
                  <c:v>2943.3333333333344</c:v>
                </c:pt>
                <c:pt idx="4">
                  <c:v>3194.4523809523812</c:v>
                </c:pt>
                <c:pt idx="5">
                  <c:v>3109.7619047619041</c:v>
                </c:pt>
                <c:pt idx="6">
                  <c:v>3533.4523809523812</c:v>
                </c:pt>
                <c:pt idx="7">
                  <c:v>3148.8809523809532</c:v>
                </c:pt>
                <c:pt idx="8">
                  <c:v>3296.6666666666661</c:v>
                </c:pt>
                <c:pt idx="9">
                  <c:v>3172.5238095238087</c:v>
                </c:pt>
                <c:pt idx="10">
                  <c:v>3320.2142857142853</c:v>
                </c:pt>
                <c:pt idx="11">
                  <c:v>2612.6904761904761</c:v>
                </c:pt>
                <c:pt idx="12">
                  <c:v>2590.2619047619041</c:v>
                </c:pt>
                <c:pt idx="13">
                  <c:v>2567.4523809523812</c:v>
                </c:pt>
                <c:pt idx="14">
                  <c:v>2440.2857142857142</c:v>
                </c:pt>
                <c:pt idx="15">
                  <c:v>2538.8809523809527</c:v>
                </c:pt>
                <c:pt idx="16">
                  <c:v>1877.4047619047622</c:v>
                </c:pt>
                <c:pt idx="17">
                  <c:v>2737.4523809523812</c:v>
                </c:pt>
                <c:pt idx="18">
                  <c:v>2948.0476190476193</c:v>
                </c:pt>
                <c:pt idx="19">
                  <c:v>2751.6190476190477</c:v>
                </c:pt>
                <c:pt idx="20">
                  <c:v>2604.4761904761908</c:v>
                </c:pt>
                <c:pt idx="21">
                  <c:v>2603.7857142857142</c:v>
                </c:pt>
                <c:pt idx="22">
                  <c:v>3010.7619047619041</c:v>
                </c:pt>
                <c:pt idx="23">
                  <c:v>2542.5476190476188</c:v>
                </c:pt>
                <c:pt idx="24">
                  <c:v>2628.4047619047615</c:v>
                </c:pt>
                <c:pt idx="25">
                  <c:v>2784.7142857142853</c:v>
                </c:pt>
                <c:pt idx="26">
                  <c:v>2516.3809523809532</c:v>
                </c:pt>
                <c:pt idx="27">
                  <c:v>2341.6904761904761</c:v>
                </c:pt>
                <c:pt idx="28">
                  <c:v>2331.1428571428564</c:v>
                </c:pt>
                <c:pt idx="29">
                  <c:v>2882.3095238095248</c:v>
                </c:pt>
                <c:pt idx="30">
                  <c:v>2665.7857142857142</c:v>
                </c:pt>
                <c:pt idx="31">
                  <c:v>2240.6904761904761</c:v>
                </c:pt>
                <c:pt idx="32">
                  <c:v>2689.5476190476188</c:v>
                </c:pt>
              </c:numCache>
            </c:numRef>
          </c:val>
        </c:ser>
        <c:ser>
          <c:idx val="6"/>
          <c:order val="1"/>
          <c:tx>
            <c:strRef>
              <c:f>'Conso élec par étage'!$A$56</c:f>
              <c:strCache>
                <c:ptCount val="1"/>
                <c:pt idx="0">
                  <c:v>Conso moyenne par étage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'Conso élec par étage'!$B$56:$AH$56</c:f>
              <c:numCache>
                <c:formatCode>#,##0</c:formatCode>
                <c:ptCount val="33"/>
                <c:pt idx="0">
                  <c:v>3246.1428571428573</c:v>
                </c:pt>
                <c:pt idx="1">
                  <c:v>3404.9999999999995</c:v>
                </c:pt>
                <c:pt idx="2">
                  <c:v>2857.8571428571427</c:v>
                </c:pt>
                <c:pt idx="3">
                  <c:v>2828.8571428571427</c:v>
                </c:pt>
                <c:pt idx="4">
                  <c:v>3015.2857142857151</c:v>
                </c:pt>
                <c:pt idx="5">
                  <c:v>3214.4285714285706</c:v>
                </c:pt>
                <c:pt idx="6">
                  <c:v>3832.5714285714298</c:v>
                </c:pt>
                <c:pt idx="7">
                  <c:v>3396.0000000000005</c:v>
                </c:pt>
                <c:pt idx="8">
                  <c:v>3332.4285714285716</c:v>
                </c:pt>
                <c:pt idx="9">
                  <c:v>3119.4285714285706</c:v>
                </c:pt>
                <c:pt idx="10">
                  <c:v>3306</c:v>
                </c:pt>
                <c:pt idx="11">
                  <c:v>2690.4285714285711</c:v>
                </c:pt>
                <c:pt idx="12">
                  <c:v>2632.4285714285711</c:v>
                </c:pt>
                <c:pt idx="13">
                  <c:v>2622.5714285714294</c:v>
                </c:pt>
                <c:pt idx="14">
                  <c:v>2484</c:v>
                </c:pt>
                <c:pt idx="15">
                  <c:v>2574.4285714285711</c:v>
                </c:pt>
                <c:pt idx="16">
                  <c:v>2038.1428571428569</c:v>
                </c:pt>
                <c:pt idx="17">
                  <c:v>2844.0000000000005</c:v>
                </c:pt>
                <c:pt idx="18">
                  <c:v>3309.4285714285706</c:v>
                </c:pt>
                <c:pt idx="19">
                  <c:v>2930.5714285714294</c:v>
                </c:pt>
                <c:pt idx="20">
                  <c:v>2865.2857142857142</c:v>
                </c:pt>
                <c:pt idx="21">
                  <c:v>2697.5714285714294</c:v>
                </c:pt>
                <c:pt idx="22">
                  <c:v>3074.142857142856</c:v>
                </c:pt>
                <c:pt idx="23">
                  <c:v>2781.9999999999995</c:v>
                </c:pt>
                <c:pt idx="24">
                  <c:v>2672.5714285714294</c:v>
                </c:pt>
                <c:pt idx="25">
                  <c:v>2810</c:v>
                </c:pt>
                <c:pt idx="26">
                  <c:v>2682.5714285714294</c:v>
                </c:pt>
                <c:pt idx="27">
                  <c:v>2488.4285714285711</c:v>
                </c:pt>
                <c:pt idx="28">
                  <c:v>2474.8571428571436</c:v>
                </c:pt>
                <c:pt idx="29">
                  <c:v>3317.2857142857142</c:v>
                </c:pt>
                <c:pt idx="30">
                  <c:v>2819.7142857142853</c:v>
                </c:pt>
                <c:pt idx="31">
                  <c:v>2682.5714285714298</c:v>
                </c:pt>
                <c:pt idx="32">
                  <c:v>2682.5714285714289</c:v>
                </c:pt>
              </c:numCache>
            </c:numRef>
          </c:val>
        </c:ser>
        <c:dLbls/>
        <c:marker val="1"/>
        <c:axId val="55587968"/>
        <c:axId val="55589504"/>
      </c:lineChart>
      <c:catAx>
        <c:axId val="555879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589504"/>
        <c:crosses val="autoZero"/>
        <c:auto val="1"/>
        <c:lblAlgn val="ctr"/>
        <c:lblOffset val="100"/>
      </c:catAx>
      <c:valAx>
        <c:axId val="55589504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25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5879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0029432948788392"/>
          <c:y val="8.7913740512165606E-2"/>
          <c:w val="0.80177513275956869"/>
          <c:h val="0.67767271840572019"/>
        </c:manualLayout>
      </c:layout>
      <c:lineChart>
        <c:grouping val="standard"/>
        <c:ser>
          <c:idx val="3"/>
          <c:order val="0"/>
          <c:tx>
            <c:strRef>
              <c:f>'Conso élec par étage'!$A$52</c:f>
              <c:strCache>
                <c:ptCount val="1"/>
                <c:pt idx="0">
                  <c:v>conso réelle étage 3</c:v>
                </c:pt>
              </c:strCache>
            </c:strRef>
          </c:tx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FF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étage'!$B$52:$AH$52</c:f>
              <c:numCache>
                <c:formatCode>#,##0</c:formatCode>
                <c:ptCount val="33"/>
                <c:pt idx="0">
                  <c:v>2741.6904761904761</c:v>
                </c:pt>
                <c:pt idx="1">
                  <c:v>2928.0476190476193</c:v>
                </c:pt>
                <c:pt idx="2">
                  <c:v>2454.5476190476188</c:v>
                </c:pt>
                <c:pt idx="3">
                  <c:v>2316.3333333333344</c:v>
                </c:pt>
                <c:pt idx="4">
                  <c:v>2511.4523809523812</c:v>
                </c:pt>
                <c:pt idx="5">
                  <c:v>2597.7619047619041</c:v>
                </c:pt>
                <c:pt idx="6">
                  <c:v>2898.4523809523812</c:v>
                </c:pt>
                <c:pt idx="7">
                  <c:v>2691.8809523809527</c:v>
                </c:pt>
                <c:pt idx="8">
                  <c:v>2882.6666666666661</c:v>
                </c:pt>
                <c:pt idx="9">
                  <c:v>2516.5238095238087</c:v>
                </c:pt>
                <c:pt idx="10">
                  <c:v>3051.2142857142853</c:v>
                </c:pt>
                <c:pt idx="11">
                  <c:v>2272.6904761904761</c:v>
                </c:pt>
                <c:pt idx="12">
                  <c:v>2260.2619047619041</c:v>
                </c:pt>
                <c:pt idx="13">
                  <c:v>2272.4523809523812</c:v>
                </c:pt>
                <c:pt idx="14">
                  <c:v>2057.2857142857142</c:v>
                </c:pt>
                <c:pt idx="15">
                  <c:v>2198.8809523809527</c:v>
                </c:pt>
                <c:pt idx="16">
                  <c:v>1586.4047619047622</c:v>
                </c:pt>
                <c:pt idx="17">
                  <c:v>2351.4523809523812</c:v>
                </c:pt>
                <c:pt idx="18">
                  <c:v>2680.0476190476193</c:v>
                </c:pt>
                <c:pt idx="19">
                  <c:v>2460.6190476190477</c:v>
                </c:pt>
                <c:pt idx="20">
                  <c:v>2371.4761904761908</c:v>
                </c:pt>
                <c:pt idx="21">
                  <c:v>2364.7857142857142</c:v>
                </c:pt>
                <c:pt idx="22">
                  <c:v>2933.7619047619041</c:v>
                </c:pt>
                <c:pt idx="23">
                  <c:v>2377.5476190476188</c:v>
                </c:pt>
                <c:pt idx="24">
                  <c:v>2459.4047619047615</c:v>
                </c:pt>
                <c:pt idx="25">
                  <c:v>2624.7142857142853</c:v>
                </c:pt>
                <c:pt idx="26">
                  <c:v>2287.3809523809532</c:v>
                </c:pt>
                <c:pt idx="27">
                  <c:v>2111.6904761904761</c:v>
                </c:pt>
                <c:pt idx="28">
                  <c:v>2046.1428571428571</c:v>
                </c:pt>
                <c:pt idx="29">
                  <c:v>2551.3095238095248</c:v>
                </c:pt>
                <c:pt idx="30">
                  <c:v>2348.7857142857142</c:v>
                </c:pt>
                <c:pt idx="31">
                  <c:v>2005.6904761904757</c:v>
                </c:pt>
                <c:pt idx="32">
                  <c:v>2204.5476190476188</c:v>
                </c:pt>
              </c:numCache>
            </c:numRef>
          </c:val>
        </c:ser>
        <c:ser>
          <c:idx val="6"/>
          <c:order val="1"/>
          <c:tx>
            <c:strRef>
              <c:f>'Conso élec par étage'!$A$56</c:f>
              <c:strCache>
                <c:ptCount val="1"/>
                <c:pt idx="0">
                  <c:v>Conso moyenne par étage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'Conso élec par étage'!$B$56:$AH$56</c:f>
              <c:numCache>
                <c:formatCode>#,##0</c:formatCode>
                <c:ptCount val="33"/>
                <c:pt idx="0">
                  <c:v>3246.1428571428573</c:v>
                </c:pt>
                <c:pt idx="1">
                  <c:v>3404.9999999999995</c:v>
                </c:pt>
                <c:pt idx="2">
                  <c:v>2857.8571428571427</c:v>
                </c:pt>
                <c:pt idx="3">
                  <c:v>2828.8571428571427</c:v>
                </c:pt>
                <c:pt idx="4">
                  <c:v>3015.2857142857151</c:v>
                </c:pt>
                <c:pt idx="5">
                  <c:v>3214.4285714285706</c:v>
                </c:pt>
                <c:pt idx="6">
                  <c:v>3832.5714285714298</c:v>
                </c:pt>
                <c:pt idx="7">
                  <c:v>3396.0000000000005</c:v>
                </c:pt>
                <c:pt idx="8">
                  <c:v>3332.4285714285716</c:v>
                </c:pt>
                <c:pt idx="9">
                  <c:v>3119.4285714285706</c:v>
                </c:pt>
                <c:pt idx="10">
                  <c:v>3306</c:v>
                </c:pt>
                <c:pt idx="11">
                  <c:v>2690.4285714285711</c:v>
                </c:pt>
                <c:pt idx="12">
                  <c:v>2632.4285714285711</c:v>
                </c:pt>
                <c:pt idx="13">
                  <c:v>2622.5714285714294</c:v>
                </c:pt>
                <c:pt idx="14">
                  <c:v>2484</c:v>
                </c:pt>
                <c:pt idx="15">
                  <c:v>2574.4285714285711</c:v>
                </c:pt>
                <c:pt idx="16">
                  <c:v>2038.1428571428569</c:v>
                </c:pt>
                <c:pt idx="17">
                  <c:v>2844.0000000000005</c:v>
                </c:pt>
                <c:pt idx="18">
                  <c:v>3309.4285714285706</c:v>
                </c:pt>
                <c:pt idx="19">
                  <c:v>2930.5714285714294</c:v>
                </c:pt>
                <c:pt idx="20">
                  <c:v>2865.2857142857142</c:v>
                </c:pt>
                <c:pt idx="21">
                  <c:v>2697.5714285714294</c:v>
                </c:pt>
                <c:pt idx="22">
                  <c:v>3074.142857142856</c:v>
                </c:pt>
                <c:pt idx="23">
                  <c:v>2781.9999999999995</c:v>
                </c:pt>
                <c:pt idx="24">
                  <c:v>2672.5714285714294</c:v>
                </c:pt>
                <c:pt idx="25">
                  <c:v>2810</c:v>
                </c:pt>
                <c:pt idx="26">
                  <c:v>2682.5714285714294</c:v>
                </c:pt>
                <c:pt idx="27">
                  <c:v>2488.4285714285711</c:v>
                </c:pt>
                <c:pt idx="28">
                  <c:v>2474.8571428571436</c:v>
                </c:pt>
                <c:pt idx="29">
                  <c:v>3317.2857142857142</c:v>
                </c:pt>
                <c:pt idx="30">
                  <c:v>2819.7142857142853</c:v>
                </c:pt>
                <c:pt idx="31">
                  <c:v>2682.5714285714298</c:v>
                </c:pt>
                <c:pt idx="32">
                  <c:v>2682.5714285714289</c:v>
                </c:pt>
              </c:numCache>
            </c:numRef>
          </c:val>
        </c:ser>
        <c:dLbls/>
        <c:marker val="1"/>
        <c:axId val="56754944"/>
        <c:axId val="56756480"/>
      </c:lineChart>
      <c:catAx>
        <c:axId val="567549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756480"/>
        <c:crosses val="autoZero"/>
        <c:auto val="1"/>
        <c:lblAlgn val="ctr"/>
        <c:lblOffset val="100"/>
      </c:catAx>
      <c:valAx>
        <c:axId val="56756480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25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7549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0029432948788397"/>
          <c:y val="8.791374051216555E-2"/>
          <c:w val="0.80177513275956891"/>
          <c:h val="0.67767271840572063"/>
        </c:manualLayout>
      </c:layout>
      <c:lineChart>
        <c:grouping val="standard"/>
        <c:ser>
          <c:idx val="4"/>
          <c:order val="0"/>
          <c:tx>
            <c:strRef>
              <c:f>'Conso élec par étage'!$A$53</c:f>
              <c:strCache>
                <c:ptCount val="1"/>
                <c:pt idx="0">
                  <c:v>conso réelle étage 4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6600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étage'!$B$53:$AH$53</c:f>
              <c:numCache>
                <c:formatCode>#,##0</c:formatCode>
                <c:ptCount val="33"/>
                <c:pt idx="0">
                  <c:v>3289.6904761904761</c:v>
                </c:pt>
                <c:pt idx="1">
                  <c:v>3403.0476190476193</c:v>
                </c:pt>
                <c:pt idx="2">
                  <c:v>2961.5476190476188</c:v>
                </c:pt>
                <c:pt idx="3">
                  <c:v>2905.3333333333344</c:v>
                </c:pt>
                <c:pt idx="4">
                  <c:v>2956.4523809523812</c:v>
                </c:pt>
                <c:pt idx="5">
                  <c:v>3296.7619047619041</c:v>
                </c:pt>
                <c:pt idx="6">
                  <c:v>3656.4523809523812</c:v>
                </c:pt>
                <c:pt idx="7">
                  <c:v>3102.8809523809532</c:v>
                </c:pt>
                <c:pt idx="8">
                  <c:v>3402.6666666666661</c:v>
                </c:pt>
                <c:pt idx="9">
                  <c:v>3198.5238095238087</c:v>
                </c:pt>
                <c:pt idx="10">
                  <c:v>3268.2142857142853</c:v>
                </c:pt>
                <c:pt idx="11">
                  <c:v>2729.6904761904761</c:v>
                </c:pt>
                <c:pt idx="12">
                  <c:v>2561.2619047619041</c:v>
                </c:pt>
                <c:pt idx="13">
                  <c:v>2607.4523809523812</c:v>
                </c:pt>
                <c:pt idx="14">
                  <c:v>2394.2857142857142</c:v>
                </c:pt>
                <c:pt idx="15">
                  <c:v>2555.8809523809527</c:v>
                </c:pt>
                <c:pt idx="16">
                  <c:v>1900.4047619047622</c:v>
                </c:pt>
                <c:pt idx="17">
                  <c:v>3083.4523809523812</c:v>
                </c:pt>
                <c:pt idx="18">
                  <c:v>3185.0476190476193</c:v>
                </c:pt>
                <c:pt idx="19">
                  <c:v>3005.6190476190477</c:v>
                </c:pt>
                <c:pt idx="20">
                  <c:v>2953.4761904761908</c:v>
                </c:pt>
                <c:pt idx="21">
                  <c:v>2775.7857142857142</c:v>
                </c:pt>
                <c:pt idx="22">
                  <c:v>3361.7619047619041</c:v>
                </c:pt>
                <c:pt idx="23">
                  <c:v>2859.5476190476188</c:v>
                </c:pt>
                <c:pt idx="24">
                  <c:v>2585.4047619047615</c:v>
                </c:pt>
                <c:pt idx="25">
                  <c:v>2835.7142857142853</c:v>
                </c:pt>
                <c:pt idx="26">
                  <c:v>2626.3809523809532</c:v>
                </c:pt>
                <c:pt idx="27">
                  <c:v>2689.6904761904761</c:v>
                </c:pt>
                <c:pt idx="28">
                  <c:v>2536.1428571428564</c:v>
                </c:pt>
                <c:pt idx="29">
                  <c:v>3416.3095238095248</c:v>
                </c:pt>
                <c:pt idx="30">
                  <c:v>3223.7857142857142</c:v>
                </c:pt>
                <c:pt idx="31">
                  <c:v>2733.6904761904761</c:v>
                </c:pt>
                <c:pt idx="32">
                  <c:v>2860.5476190476188</c:v>
                </c:pt>
              </c:numCache>
            </c:numRef>
          </c:val>
        </c:ser>
        <c:ser>
          <c:idx val="6"/>
          <c:order val="1"/>
          <c:tx>
            <c:strRef>
              <c:f>'Conso élec par étage'!$A$56</c:f>
              <c:strCache>
                <c:ptCount val="1"/>
                <c:pt idx="0">
                  <c:v>Conso moyenne par étage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'Conso élec par étage'!$B$56:$AH$56</c:f>
              <c:numCache>
                <c:formatCode>#,##0</c:formatCode>
                <c:ptCount val="33"/>
                <c:pt idx="0">
                  <c:v>3246.1428571428573</c:v>
                </c:pt>
                <c:pt idx="1">
                  <c:v>3404.9999999999995</c:v>
                </c:pt>
                <c:pt idx="2">
                  <c:v>2857.8571428571427</c:v>
                </c:pt>
                <c:pt idx="3">
                  <c:v>2828.8571428571427</c:v>
                </c:pt>
                <c:pt idx="4">
                  <c:v>3015.2857142857151</c:v>
                </c:pt>
                <c:pt idx="5">
                  <c:v>3214.4285714285706</c:v>
                </c:pt>
                <c:pt idx="6">
                  <c:v>3832.5714285714298</c:v>
                </c:pt>
                <c:pt idx="7">
                  <c:v>3396.0000000000005</c:v>
                </c:pt>
                <c:pt idx="8">
                  <c:v>3332.4285714285716</c:v>
                </c:pt>
                <c:pt idx="9">
                  <c:v>3119.4285714285706</c:v>
                </c:pt>
                <c:pt idx="10">
                  <c:v>3306</c:v>
                </c:pt>
                <c:pt idx="11">
                  <c:v>2690.4285714285711</c:v>
                </c:pt>
                <c:pt idx="12">
                  <c:v>2632.4285714285711</c:v>
                </c:pt>
                <c:pt idx="13">
                  <c:v>2622.5714285714294</c:v>
                </c:pt>
                <c:pt idx="14">
                  <c:v>2484</c:v>
                </c:pt>
                <c:pt idx="15">
                  <c:v>2574.4285714285711</c:v>
                </c:pt>
                <c:pt idx="16">
                  <c:v>2038.1428571428569</c:v>
                </c:pt>
                <c:pt idx="17">
                  <c:v>2844.0000000000005</c:v>
                </c:pt>
                <c:pt idx="18">
                  <c:v>3309.4285714285706</c:v>
                </c:pt>
                <c:pt idx="19">
                  <c:v>2930.5714285714294</c:v>
                </c:pt>
                <c:pt idx="20">
                  <c:v>2865.2857142857142</c:v>
                </c:pt>
                <c:pt idx="21">
                  <c:v>2697.5714285714294</c:v>
                </c:pt>
                <c:pt idx="22">
                  <c:v>3074.142857142856</c:v>
                </c:pt>
                <c:pt idx="23">
                  <c:v>2781.9999999999995</c:v>
                </c:pt>
                <c:pt idx="24">
                  <c:v>2672.5714285714294</c:v>
                </c:pt>
                <c:pt idx="25">
                  <c:v>2810</c:v>
                </c:pt>
                <c:pt idx="26">
                  <c:v>2682.5714285714294</c:v>
                </c:pt>
                <c:pt idx="27">
                  <c:v>2488.4285714285711</c:v>
                </c:pt>
                <c:pt idx="28">
                  <c:v>2474.8571428571436</c:v>
                </c:pt>
                <c:pt idx="29">
                  <c:v>3317.2857142857142</c:v>
                </c:pt>
                <c:pt idx="30">
                  <c:v>2819.7142857142853</c:v>
                </c:pt>
                <c:pt idx="31">
                  <c:v>2682.5714285714298</c:v>
                </c:pt>
                <c:pt idx="32">
                  <c:v>2682.5714285714289</c:v>
                </c:pt>
              </c:numCache>
            </c:numRef>
          </c:val>
        </c:ser>
        <c:dLbls/>
        <c:marker val="1"/>
        <c:axId val="56967552"/>
        <c:axId val="56969088"/>
      </c:lineChart>
      <c:catAx>
        <c:axId val="56967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969088"/>
        <c:crosses val="autoZero"/>
        <c:auto val="1"/>
        <c:lblAlgn val="ctr"/>
        <c:lblOffset val="100"/>
      </c:catAx>
      <c:valAx>
        <c:axId val="56969088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33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967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>
        <c:manualLayout>
          <c:layoutTarget val="inner"/>
          <c:xMode val="edge"/>
          <c:yMode val="edge"/>
          <c:x val="0.10029432948788392"/>
          <c:y val="8.7913740512165606E-2"/>
          <c:w val="0.80177513275956869"/>
          <c:h val="0.67767271840572019"/>
        </c:manualLayout>
      </c:layout>
      <c:lineChart>
        <c:grouping val="standard"/>
        <c:ser>
          <c:idx val="5"/>
          <c:order val="0"/>
          <c:tx>
            <c:strRef>
              <c:f>'Conso élec par étage'!$A$54</c:f>
              <c:strCache>
                <c:ptCount val="1"/>
                <c:pt idx="0">
                  <c:v>conso réelle étage 5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étage'!$B$54:$AH$54</c:f>
              <c:numCache>
                <c:formatCode>#,##0</c:formatCode>
                <c:ptCount val="33"/>
                <c:pt idx="0">
                  <c:v>4059.6904761904761</c:v>
                </c:pt>
                <c:pt idx="1">
                  <c:v>4194.0476190476193</c:v>
                </c:pt>
                <c:pt idx="2">
                  <c:v>3450.5476190476188</c:v>
                </c:pt>
                <c:pt idx="3">
                  <c:v>3530.3333333333344</c:v>
                </c:pt>
                <c:pt idx="4">
                  <c:v>3718.4523809523812</c:v>
                </c:pt>
                <c:pt idx="5">
                  <c:v>4005.7619047619041</c:v>
                </c:pt>
                <c:pt idx="6">
                  <c:v>4583.4523809523807</c:v>
                </c:pt>
                <c:pt idx="7">
                  <c:v>3699.8809523809532</c:v>
                </c:pt>
                <c:pt idx="8">
                  <c:v>3953.6666666666661</c:v>
                </c:pt>
                <c:pt idx="9">
                  <c:v>4381.5238095238101</c:v>
                </c:pt>
                <c:pt idx="10">
                  <c:v>3819.2142857142853</c:v>
                </c:pt>
                <c:pt idx="11">
                  <c:v>3537.6904761904761</c:v>
                </c:pt>
                <c:pt idx="12">
                  <c:v>3404.2619047619041</c:v>
                </c:pt>
                <c:pt idx="13">
                  <c:v>3255.4523809523812</c:v>
                </c:pt>
                <c:pt idx="14">
                  <c:v>3009.2857142857142</c:v>
                </c:pt>
                <c:pt idx="15">
                  <c:v>2900.8809523809527</c:v>
                </c:pt>
                <c:pt idx="16">
                  <c:v>2490.4047619047615</c:v>
                </c:pt>
                <c:pt idx="17">
                  <c:v>3467.4523809523812</c:v>
                </c:pt>
                <c:pt idx="18">
                  <c:v>3700.0476190476193</c:v>
                </c:pt>
                <c:pt idx="19">
                  <c:v>3262.6190476190477</c:v>
                </c:pt>
                <c:pt idx="20">
                  <c:v>3230.4761904761908</c:v>
                </c:pt>
                <c:pt idx="21">
                  <c:v>3170.7857142857142</c:v>
                </c:pt>
                <c:pt idx="22">
                  <c:v>3510.7619047619041</c:v>
                </c:pt>
                <c:pt idx="23">
                  <c:v>3393.5476190476188</c:v>
                </c:pt>
                <c:pt idx="24">
                  <c:v>3362.4047619047615</c:v>
                </c:pt>
                <c:pt idx="25">
                  <c:v>3359.7142857142853</c:v>
                </c:pt>
                <c:pt idx="26">
                  <c:v>3262.3809523809527</c:v>
                </c:pt>
                <c:pt idx="27">
                  <c:v>3193.6904761904761</c:v>
                </c:pt>
                <c:pt idx="28">
                  <c:v>3219.1428571428564</c:v>
                </c:pt>
                <c:pt idx="29">
                  <c:v>4130.3095238095248</c:v>
                </c:pt>
                <c:pt idx="30">
                  <c:v>3823.7857142857142</c:v>
                </c:pt>
                <c:pt idx="31">
                  <c:v>2967.6904761904761</c:v>
                </c:pt>
                <c:pt idx="32">
                  <c:v>3096.5476190476188</c:v>
                </c:pt>
              </c:numCache>
            </c:numRef>
          </c:val>
        </c:ser>
        <c:ser>
          <c:idx val="6"/>
          <c:order val="1"/>
          <c:tx>
            <c:strRef>
              <c:f>'Conso élec par étage'!$A$56</c:f>
              <c:strCache>
                <c:ptCount val="1"/>
                <c:pt idx="0">
                  <c:v>Conso moyenne par étage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'Conso élec par étage'!$B$56:$AH$56</c:f>
              <c:numCache>
                <c:formatCode>#,##0</c:formatCode>
                <c:ptCount val="33"/>
                <c:pt idx="0">
                  <c:v>3246.1428571428573</c:v>
                </c:pt>
                <c:pt idx="1">
                  <c:v>3404.9999999999995</c:v>
                </c:pt>
                <c:pt idx="2">
                  <c:v>2857.8571428571427</c:v>
                </c:pt>
                <c:pt idx="3">
                  <c:v>2828.8571428571427</c:v>
                </c:pt>
                <c:pt idx="4">
                  <c:v>3015.2857142857151</c:v>
                </c:pt>
                <c:pt idx="5">
                  <c:v>3214.4285714285706</c:v>
                </c:pt>
                <c:pt idx="6">
                  <c:v>3832.5714285714298</c:v>
                </c:pt>
                <c:pt idx="7">
                  <c:v>3396.0000000000005</c:v>
                </c:pt>
                <c:pt idx="8">
                  <c:v>3332.4285714285716</c:v>
                </c:pt>
                <c:pt idx="9">
                  <c:v>3119.4285714285706</c:v>
                </c:pt>
                <c:pt idx="10">
                  <c:v>3306</c:v>
                </c:pt>
                <c:pt idx="11">
                  <c:v>2690.4285714285711</c:v>
                </c:pt>
                <c:pt idx="12">
                  <c:v>2632.4285714285711</c:v>
                </c:pt>
                <c:pt idx="13">
                  <c:v>2622.5714285714294</c:v>
                </c:pt>
                <c:pt idx="14">
                  <c:v>2484</c:v>
                </c:pt>
                <c:pt idx="15">
                  <c:v>2574.4285714285711</c:v>
                </c:pt>
                <c:pt idx="16">
                  <c:v>2038.1428571428569</c:v>
                </c:pt>
                <c:pt idx="17">
                  <c:v>2844.0000000000005</c:v>
                </c:pt>
                <c:pt idx="18">
                  <c:v>3309.4285714285706</c:v>
                </c:pt>
                <c:pt idx="19">
                  <c:v>2930.5714285714294</c:v>
                </c:pt>
                <c:pt idx="20">
                  <c:v>2865.2857142857142</c:v>
                </c:pt>
                <c:pt idx="21">
                  <c:v>2697.5714285714294</c:v>
                </c:pt>
                <c:pt idx="22">
                  <c:v>3074.142857142856</c:v>
                </c:pt>
                <c:pt idx="23">
                  <c:v>2781.9999999999995</c:v>
                </c:pt>
                <c:pt idx="24">
                  <c:v>2672.5714285714294</c:v>
                </c:pt>
                <c:pt idx="25">
                  <c:v>2810</c:v>
                </c:pt>
                <c:pt idx="26">
                  <c:v>2682.5714285714294</c:v>
                </c:pt>
                <c:pt idx="27">
                  <c:v>2488.4285714285711</c:v>
                </c:pt>
                <c:pt idx="28">
                  <c:v>2474.8571428571436</c:v>
                </c:pt>
                <c:pt idx="29">
                  <c:v>3317.2857142857142</c:v>
                </c:pt>
                <c:pt idx="30">
                  <c:v>2819.7142857142853</c:v>
                </c:pt>
                <c:pt idx="31">
                  <c:v>2682.5714285714298</c:v>
                </c:pt>
                <c:pt idx="32">
                  <c:v>2682.5714285714289</c:v>
                </c:pt>
              </c:numCache>
            </c:numRef>
          </c:val>
        </c:ser>
        <c:dLbls/>
        <c:marker val="1"/>
        <c:axId val="57217024"/>
        <c:axId val="57218560"/>
      </c:lineChart>
      <c:catAx>
        <c:axId val="57217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218560"/>
        <c:crosses val="autoZero"/>
        <c:auto val="1"/>
        <c:lblAlgn val="ctr"/>
        <c:lblOffset val="100"/>
      </c:catAx>
      <c:valAx>
        <c:axId val="57218560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25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2170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800" b="1">
                <a:solidFill>
                  <a:sysClr val="windowText" lastClr="000000"/>
                </a:solidFill>
              </a:rPr>
              <a:t>Consommation électrique</a:t>
            </a:r>
            <a:r>
              <a:rPr lang="fr-FR" sz="1800" b="1" baseline="0">
                <a:solidFill>
                  <a:sysClr val="windowText" lastClr="000000"/>
                </a:solidFill>
              </a:rPr>
              <a:t> mensuelle par étage</a:t>
            </a:r>
            <a:endParaRPr lang="fr-FR" sz="1800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1.675641025641025E-2"/>
          <c:y val="2.694530854596403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029432948788389"/>
          <c:y val="8.791374051216562E-2"/>
          <c:w val="0.84933660291494961"/>
          <c:h val="0.72366474713048989"/>
        </c:manualLayout>
      </c:layout>
      <c:lineChart>
        <c:grouping val="standard"/>
        <c:ser>
          <c:idx val="0"/>
          <c:order val="0"/>
          <c:tx>
            <c:strRef>
              <c:f>'Conso élec par étage'!$A$48</c:f>
              <c:strCache>
                <c:ptCount val="1"/>
                <c:pt idx="0">
                  <c:v>conso réelle sous-sol &amp; mezzanine / RDC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étage'!$B$48:$AH$48</c:f>
              <c:numCache>
                <c:formatCode>#,##0</c:formatCode>
                <c:ptCount val="33"/>
                <c:pt idx="0">
                  <c:v>3232.7738095238087</c:v>
                </c:pt>
                <c:pt idx="1">
                  <c:v>3435.3809523809532</c:v>
                </c:pt>
                <c:pt idx="2">
                  <c:v>2862.6309523809527</c:v>
                </c:pt>
                <c:pt idx="3">
                  <c:v>2843.1666666666642</c:v>
                </c:pt>
                <c:pt idx="4">
                  <c:v>3026.3690476190482</c:v>
                </c:pt>
                <c:pt idx="5">
                  <c:v>3363.5952380952376</c:v>
                </c:pt>
                <c:pt idx="6">
                  <c:v>4557.3690476190495</c:v>
                </c:pt>
                <c:pt idx="7">
                  <c:v>4181.2976190476193</c:v>
                </c:pt>
                <c:pt idx="8">
                  <c:v>3418.3333333333362</c:v>
                </c:pt>
                <c:pt idx="9">
                  <c:v>2941.6904761904761</c:v>
                </c:pt>
                <c:pt idx="10">
                  <c:v>3293.9642857142849</c:v>
                </c:pt>
                <c:pt idx="11">
                  <c:v>2689.7738095238087</c:v>
                </c:pt>
                <c:pt idx="12">
                  <c:v>2644.845238095239</c:v>
                </c:pt>
                <c:pt idx="13">
                  <c:v>2667.8690476190477</c:v>
                </c:pt>
                <c:pt idx="14">
                  <c:v>2682.2857142857142</c:v>
                </c:pt>
                <c:pt idx="15">
                  <c:v>2756.2976190476193</c:v>
                </c:pt>
                <c:pt idx="16">
                  <c:v>2375.4880952380954</c:v>
                </c:pt>
                <c:pt idx="17">
                  <c:v>2920.3690476190477</c:v>
                </c:pt>
                <c:pt idx="18">
                  <c:v>3970.8809523809532</c:v>
                </c:pt>
                <c:pt idx="19">
                  <c:v>3212.4523809523812</c:v>
                </c:pt>
                <c:pt idx="20">
                  <c:v>3223.3095238095252</c:v>
                </c:pt>
                <c:pt idx="21">
                  <c:v>2716.0357142857156</c:v>
                </c:pt>
                <c:pt idx="22">
                  <c:v>2877.0952380952376</c:v>
                </c:pt>
                <c:pt idx="23">
                  <c:v>2966.6309523809527</c:v>
                </c:pt>
                <c:pt idx="24">
                  <c:v>2604.988095238095</c:v>
                </c:pt>
                <c:pt idx="25">
                  <c:v>2708.7142857142849</c:v>
                </c:pt>
                <c:pt idx="26">
                  <c:v>2843.5476190476193</c:v>
                </c:pt>
                <c:pt idx="27">
                  <c:v>2446.2738095238087</c:v>
                </c:pt>
                <c:pt idx="28">
                  <c:v>2507.142857142856</c:v>
                </c:pt>
                <c:pt idx="29">
                  <c:v>3800.7261904761908</c:v>
                </c:pt>
                <c:pt idx="30">
                  <c:v>2597.5357142857156</c:v>
                </c:pt>
                <c:pt idx="31">
                  <c:v>3406.7738095238087</c:v>
                </c:pt>
                <c:pt idx="32">
                  <c:v>2706.6309523809527</c:v>
                </c:pt>
              </c:numCache>
            </c:numRef>
          </c:val>
        </c:ser>
        <c:ser>
          <c:idx val="1"/>
          <c:order val="1"/>
          <c:tx>
            <c:strRef>
              <c:f>'Conso élec par étage'!$A$50</c:f>
              <c:strCache>
                <c:ptCount val="1"/>
                <c:pt idx="0">
                  <c:v>conso réelle étage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étage'!$B$50:$AH$50</c:f>
              <c:numCache>
                <c:formatCode>#,##0</c:formatCode>
                <c:ptCount val="33"/>
                <c:pt idx="0">
                  <c:v>2894.6904761904761</c:v>
                </c:pt>
                <c:pt idx="1">
                  <c:v>3012.0476190476193</c:v>
                </c:pt>
                <c:pt idx="2">
                  <c:v>2483.5476190476188</c:v>
                </c:pt>
                <c:pt idx="3">
                  <c:v>2420.3333333333358</c:v>
                </c:pt>
                <c:pt idx="4">
                  <c:v>2673.4523809523812</c:v>
                </c:pt>
                <c:pt idx="5">
                  <c:v>2763.7619047619037</c:v>
                </c:pt>
                <c:pt idx="6">
                  <c:v>3041.4523809523812</c:v>
                </c:pt>
                <c:pt idx="7">
                  <c:v>2765.8809523809532</c:v>
                </c:pt>
                <c:pt idx="8">
                  <c:v>2954.6666666666652</c:v>
                </c:pt>
                <c:pt idx="9">
                  <c:v>2683.5238095238087</c:v>
                </c:pt>
                <c:pt idx="10">
                  <c:v>3095.2142857142849</c:v>
                </c:pt>
                <c:pt idx="11">
                  <c:v>2300.6904761904761</c:v>
                </c:pt>
                <c:pt idx="12">
                  <c:v>2321.2619047619037</c:v>
                </c:pt>
                <c:pt idx="13">
                  <c:v>2319.4523809523812</c:v>
                </c:pt>
                <c:pt idx="14">
                  <c:v>2122.2857142857142</c:v>
                </c:pt>
                <c:pt idx="15">
                  <c:v>2313.8809523809532</c:v>
                </c:pt>
                <c:pt idx="16">
                  <c:v>1661.4047619047626</c:v>
                </c:pt>
                <c:pt idx="17">
                  <c:v>2427.4523809523812</c:v>
                </c:pt>
                <c:pt idx="18">
                  <c:v>2711.0476190476193</c:v>
                </c:pt>
                <c:pt idx="19">
                  <c:v>2608.6190476190477</c:v>
                </c:pt>
                <c:pt idx="20">
                  <c:v>2450.4761904761913</c:v>
                </c:pt>
                <c:pt idx="21">
                  <c:v>2535.7857142857142</c:v>
                </c:pt>
                <c:pt idx="22">
                  <c:v>2947.7619047619037</c:v>
                </c:pt>
                <c:pt idx="23">
                  <c:v>2367.5476190476188</c:v>
                </c:pt>
                <c:pt idx="24">
                  <c:v>2462.404761904761</c:v>
                </c:pt>
                <c:pt idx="25">
                  <c:v>2647.7142857142849</c:v>
                </c:pt>
                <c:pt idx="26">
                  <c:v>2398.3809523809537</c:v>
                </c:pt>
                <c:pt idx="27">
                  <c:v>2189.6904761904761</c:v>
                </c:pt>
                <c:pt idx="28">
                  <c:v>2177.142857142856</c:v>
                </c:pt>
                <c:pt idx="29">
                  <c:v>2639.3095238095257</c:v>
                </c:pt>
                <c:pt idx="30">
                  <c:v>2480.7857142857142</c:v>
                </c:pt>
                <c:pt idx="31">
                  <c:v>2016.6904761904755</c:v>
                </c:pt>
                <c:pt idx="32">
                  <c:v>2513.5476190476188</c:v>
                </c:pt>
              </c:numCache>
            </c:numRef>
          </c:val>
        </c:ser>
        <c:ser>
          <c:idx val="2"/>
          <c:order val="2"/>
          <c:tx>
            <c:strRef>
              <c:f>'Conso élec par étage'!$A$51</c:f>
              <c:strCache>
                <c:ptCount val="1"/>
                <c:pt idx="0">
                  <c:v>conso réelle étage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étage'!$B$51:$AH$51</c:f>
              <c:numCache>
                <c:formatCode>#,##0</c:formatCode>
                <c:ptCount val="33"/>
                <c:pt idx="0">
                  <c:v>3271.6904761904761</c:v>
                </c:pt>
                <c:pt idx="1">
                  <c:v>3427.0476190476193</c:v>
                </c:pt>
                <c:pt idx="2">
                  <c:v>2929.5476190476188</c:v>
                </c:pt>
                <c:pt idx="3">
                  <c:v>2943.3333333333358</c:v>
                </c:pt>
                <c:pt idx="4">
                  <c:v>3194.4523809523812</c:v>
                </c:pt>
                <c:pt idx="5">
                  <c:v>3109.7619047619037</c:v>
                </c:pt>
                <c:pt idx="6">
                  <c:v>3533.4523809523812</c:v>
                </c:pt>
                <c:pt idx="7">
                  <c:v>3148.8809523809537</c:v>
                </c:pt>
                <c:pt idx="8">
                  <c:v>3296.6666666666652</c:v>
                </c:pt>
                <c:pt idx="9">
                  <c:v>3172.5238095238087</c:v>
                </c:pt>
                <c:pt idx="10">
                  <c:v>3320.2142857142849</c:v>
                </c:pt>
                <c:pt idx="11">
                  <c:v>2612.6904761904761</c:v>
                </c:pt>
                <c:pt idx="12">
                  <c:v>2590.2619047619037</c:v>
                </c:pt>
                <c:pt idx="13">
                  <c:v>2567.4523809523812</c:v>
                </c:pt>
                <c:pt idx="14">
                  <c:v>2440.2857142857142</c:v>
                </c:pt>
                <c:pt idx="15">
                  <c:v>2538.8809523809532</c:v>
                </c:pt>
                <c:pt idx="16">
                  <c:v>1877.4047619047626</c:v>
                </c:pt>
                <c:pt idx="17">
                  <c:v>2737.4523809523812</c:v>
                </c:pt>
                <c:pt idx="18">
                  <c:v>2948.0476190476193</c:v>
                </c:pt>
                <c:pt idx="19">
                  <c:v>2751.6190476190477</c:v>
                </c:pt>
                <c:pt idx="20">
                  <c:v>2604.4761904761913</c:v>
                </c:pt>
                <c:pt idx="21">
                  <c:v>2603.7857142857142</c:v>
                </c:pt>
                <c:pt idx="22">
                  <c:v>3010.7619047619037</c:v>
                </c:pt>
                <c:pt idx="23">
                  <c:v>2542.5476190476188</c:v>
                </c:pt>
                <c:pt idx="24">
                  <c:v>2628.404761904761</c:v>
                </c:pt>
                <c:pt idx="25">
                  <c:v>2784.7142857142849</c:v>
                </c:pt>
                <c:pt idx="26">
                  <c:v>2516.3809523809537</c:v>
                </c:pt>
                <c:pt idx="27">
                  <c:v>2341.6904761904761</c:v>
                </c:pt>
                <c:pt idx="28">
                  <c:v>2331.142857142856</c:v>
                </c:pt>
                <c:pt idx="29">
                  <c:v>2882.3095238095257</c:v>
                </c:pt>
                <c:pt idx="30">
                  <c:v>2665.7857142857142</c:v>
                </c:pt>
                <c:pt idx="31">
                  <c:v>2240.6904761904761</c:v>
                </c:pt>
                <c:pt idx="32">
                  <c:v>2689.5476190476188</c:v>
                </c:pt>
              </c:numCache>
            </c:numRef>
          </c:val>
        </c:ser>
        <c:ser>
          <c:idx val="3"/>
          <c:order val="3"/>
          <c:tx>
            <c:strRef>
              <c:f>'Conso élec par étage'!$A$52</c:f>
              <c:strCache>
                <c:ptCount val="1"/>
                <c:pt idx="0">
                  <c:v>conso réelle étage 3</c:v>
                </c:pt>
              </c:strCache>
            </c:strRef>
          </c:tx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FF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étage'!$B$52:$AH$52</c:f>
              <c:numCache>
                <c:formatCode>#,##0</c:formatCode>
                <c:ptCount val="33"/>
                <c:pt idx="0">
                  <c:v>2741.6904761904761</c:v>
                </c:pt>
                <c:pt idx="1">
                  <c:v>2928.0476190476193</c:v>
                </c:pt>
                <c:pt idx="2">
                  <c:v>2454.5476190476188</c:v>
                </c:pt>
                <c:pt idx="3">
                  <c:v>2316.3333333333358</c:v>
                </c:pt>
                <c:pt idx="4">
                  <c:v>2511.4523809523812</c:v>
                </c:pt>
                <c:pt idx="5">
                  <c:v>2597.7619047619037</c:v>
                </c:pt>
                <c:pt idx="6">
                  <c:v>2898.4523809523812</c:v>
                </c:pt>
                <c:pt idx="7">
                  <c:v>2691.8809523809532</c:v>
                </c:pt>
                <c:pt idx="8">
                  <c:v>2882.6666666666652</c:v>
                </c:pt>
                <c:pt idx="9">
                  <c:v>2516.5238095238087</c:v>
                </c:pt>
                <c:pt idx="10">
                  <c:v>3051.2142857142849</c:v>
                </c:pt>
                <c:pt idx="11">
                  <c:v>2272.6904761904761</c:v>
                </c:pt>
                <c:pt idx="12">
                  <c:v>2260.2619047619037</c:v>
                </c:pt>
                <c:pt idx="13">
                  <c:v>2272.4523809523812</c:v>
                </c:pt>
                <c:pt idx="14">
                  <c:v>2057.2857142857142</c:v>
                </c:pt>
                <c:pt idx="15">
                  <c:v>2198.8809523809532</c:v>
                </c:pt>
                <c:pt idx="16">
                  <c:v>1586.4047619047626</c:v>
                </c:pt>
                <c:pt idx="17">
                  <c:v>2351.4523809523812</c:v>
                </c:pt>
                <c:pt idx="18">
                  <c:v>2680.0476190476193</c:v>
                </c:pt>
                <c:pt idx="19">
                  <c:v>2460.6190476190477</c:v>
                </c:pt>
                <c:pt idx="20">
                  <c:v>2371.4761904761913</c:v>
                </c:pt>
                <c:pt idx="21">
                  <c:v>2364.7857142857142</c:v>
                </c:pt>
                <c:pt idx="22">
                  <c:v>2933.7619047619037</c:v>
                </c:pt>
                <c:pt idx="23">
                  <c:v>2377.5476190476188</c:v>
                </c:pt>
                <c:pt idx="24">
                  <c:v>2459.404761904761</c:v>
                </c:pt>
                <c:pt idx="25">
                  <c:v>2624.7142857142849</c:v>
                </c:pt>
                <c:pt idx="26">
                  <c:v>2287.3809523809537</c:v>
                </c:pt>
                <c:pt idx="27">
                  <c:v>2111.6904761904761</c:v>
                </c:pt>
                <c:pt idx="28">
                  <c:v>2046.1428571428571</c:v>
                </c:pt>
                <c:pt idx="29">
                  <c:v>2551.3095238095257</c:v>
                </c:pt>
                <c:pt idx="30">
                  <c:v>2348.7857142857142</c:v>
                </c:pt>
                <c:pt idx="31">
                  <c:v>2005.6904761904755</c:v>
                </c:pt>
                <c:pt idx="32">
                  <c:v>2204.5476190476188</c:v>
                </c:pt>
              </c:numCache>
            </c:numRef>
          </c:val>
        </c:ser>
        <c:ser>
          <c:idx val="4"/>
          <c:order val="4"/>
          <c:tx>
            <c:strRef>
              <c:f>'Conso élec par étage'!$A$53</c:f>
              <c:strCache>
                <c:ptCount val="1"/>
                <c:pt idx="0">
                  <c:v>conso réelle étage 4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6600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étage'!$B$53:$AH$53</c:f>
              <c:numCache>
                <c:formatCode>#,##0</c:formatCode>
                <c:ptCount val="33"/>
                <c:pt idx="0">
                  <c:v>3289.6904761904761</c:v>
                </c:pt>
                <c:pt idx="1">
                  <c:v>3403.0476190476193</c:v>
                </c:pt>
                <c:pt idx="2">
                  <c:v>2961.5476190476188</c:v>
                </c:pt>
                <c:pt idx="3">
                  <c:v>2905.3333333333358</c:v>
                </c:pt>
                <c:pt idx="4">
                  <c:v>2956.4523809523812</c:v>
                </c:pt>
                <c:pt idx="5">
                  <c:v>3296.7619047619037</c:v>
                </c:pt>
                <c:pt idx="6">
                  <c:v>3656.4523809523812</c:v>
                </c:pt>
                <c:pt idx="7">
                  <c:v>3102.8809523809537</c:v>
                </c:pt>
                <c:pt idx="8">
                  <c:v>3402.6666666666652</c:v>
                </c:pt>
                <c:pt idx="9">
                  <c:v>3198.5238095238087</c:v>
                </c:pt>
                <c:pt idx="10">
                  <c:v>3268.2142857142849</c:v>
                </c:pt>
                <c:pt idx="11">
                  <c:v>2729.6904761904761</c:v>
                </c:pt>
                <c:pt idx="12">
                  <c:v>2561.2619047619037</c:v>
                </c:pt>
                <c:pt idx="13">
                  <c:v>2607.4523809523812</c:v>
                </c:pt>
                <c:pt idx="14">
                  <c:v>2394.2857142857142</c:v>
                </c:pt>
                <c:pt idx="15">
                  <c:v>2555.8809523809532</c:v>
                </c:pt>
                <c:pt idx="16">
                  <c:v>1900.4047619047626</c:v>
                </c:pt>
                <c:pt idx="17">
                  <c:v>3083.4523809523812</c:v>
                </c:pt>
                <c:pt idx="18">
                  <c:v>3185.0476190476193</c:v>
                </c:pt>
                <c:pt idx="19">
                  <c:v>3005.6190476190477</c:v>
                </c:pt>
                <c:pt idx="20">
                  <c:v>2953.4761904761913</c:v>
                </c:pt>
                <c:pt idx="21">
                  <c:v>2775.7857142857142</c:v>
                </c:pt>
                <c:pt idx="22">
                  <c:v>3361.7619047619037</c:v>
                </c:pt>
                <c:pt idx="23">
                  <c:v>2859.5476190476188</c:v>
                </c:pt>
                <c:pt idx="24">
                  <c:v>2585.404761904761</c:v>
                </c:pt>
                <c:pt idx="25">
                  <c:v>2835.7142857142849</c:v>
                </c:pt>
                <c:pt idx="26">
                  <c:v>2626.3809523809537</c:v>
                </c:pt>
                <c:pt idx="27">
                  <c:v>2689.6904761904761</c:v>
                </c:pt>
                <c:pt idx="28">
                  <c:v>2536.142857142856</c:v>
                </c:pt>
                <c:pt idx="29">
                  <c:v>3416.3095238095257</c:v>
                </c:pt>
                <c:pt idx="30">
                  <c:v>3223.7857142857142</c:v>
                </c:pt>
                <c:pt idx="31">
                  <c:v>2733.6904761904761</c:v>
                </c:pt>
                <c:pt idx="32">
                  <c:v>2860.5476190476188</c:v>
                </c:pt>
              </c:numCache>
            </c:numRef>
          </c:val>
        </c:ser>
        <c:ser>
          <c:idx val="5"/>
          <c:order val="5"/>
          <c:tx>
            <c:strRef>
              <c:f>'Conso élec par étage'!$A$54</c:f>
              <c:strCache>
                <c:ptCount val="1"/>
                <c:pt idx="0">
                  <c:v>conso réelle étage 5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'Conso élec par étage'!$B$47:$AI$47</c:f>
              <c:strCache>
                <c:ptCount val="34"/>
                <c:pt idx="0">
                  <c:v>janv-13</c:v>
                </c:pt>
                <c:pt idx="1">
                  <c:v>févr-13</c:v>
                </c:pt>
                <c:pt idx="2">
                  <c:v>mars-13</c:v>
                </c:pt>
                <c:pt idx="3">
                  <c:v>avr-13</c:v>
                </c:pt>
                <c:pt idx="4">
                  <c:v>mai-13</c:v>
                </c:pt>
                <c:pt idx="5">
                  <c:v>juin-13</c:v>
                </c:pt>
                <c:pt idx="6">
                  <c:v>juil-13</c:v>
                </c:pt>
                <c:pt idx="7">
                  <c:v>août-13</c:v>
                </c:pt>
                <c:pt idx="8">
                  <c:v>sept-13</c:v>
                </c:pt>
                <c:pt idx="9">
                  <c:v>oct-13</c:v>
                </c:pt>
                <c:pt idx="10">
                  <c:v>nov-13</c:v>
                </c:pt>
                <c:pt idx="11">
                  <c:v>déc-13</c:v>
                </c:pt>
                <c:pt idx="12">
                  <c:v>janv-14</c:v>
                </c:pt>
                <c:pt idx="13">
                  <c:v>févr-14</c:v>
                </c:pt>
                <c:pt idx="14">
                  <c:v>mars-14</c:v>
                </c:pt>
                <c:pt idx="15">
                  <c:v>avr-14</c:v>
                </c:pt>
                <c:pt idx="16">
                  <c:v>mai-14</c:v>
                </c:pt>
                <c:pt idx="17">
                  <c:v>juin-14</c:v>
                </c:pt>
                <c:pt idx="18">
                  <c:v>juil-14</c:v>
                </c:pt>
                <c:pt idx="19">
                  <c:v>août-14</c:v>
                </c:pt>
                <c:pt idx="20">
                  <c:v>sept-14</c:v>
                </c:pt>
                <c:pt idx="21">
                  <c:v>oct-14</c:v>
                </c:pt>
                <c:pt idx="22">
                  <c:v>nov-14</c:v>
                </c:pt>
                <c:pt idx="23">
                  <c:v>déc-14</c:v>
                </c:pt>
                <c:pt idx="24">
                  <c:v>janv-15</c:v>
                </c:pt>
                <c:pt idx="25">
                  <c:v>févr-15</c:v>
                </c:pt>
                <c:pt idx="26">
                  <c:v>mars-15</c:v>
                </c:pt>
                <c:pt idx="27">
                  <c:v>avr-15</c:v>
                </c:pt>
                <c:pt idx="28">
                  <c:v>mai-15</c:v>
                </c:pt>
                <c:pt idx="29">
                  <c:v>juin-15</c:v>
                </c:pt>
                <c:pt idx="30">
                  <c:v>juil-15</c:v>
                </c:pt>
                <c:pt idx="31">
                  <c:v>août-15</c:v>
                </c:pt>
                <c:pt idx="32">
                  <c:v>sept-15</c:v>
                </c:pt>
                <c:pt idx="33">
                  <c:v>oct-15</c:v>
                </c:pt>
              </c:strCache>
            </c:strRef>
          </c:cat>
          <c:val>
            <c:numRef>
              <c:f>'Conso élec par étage'!$B$54:$AH$54</c:f>
              <c:numCache>
                <c:formatCode>#,##0</c:formatCode>
                <c:ptCount val="33"/>
                <c:pt idx="0">
                  <c:v>4059.6904761904761</c:v>
                </c:pt>
                <c:pt idx="1">
                  <c:v>4194.0476190476193</c:v>
                </c:pt>
                <c:pt idx="2">
                  <c:v>3450.5476190476188</c:v>
                </c:pt>
                <c:pt idx="3">
                  <c:v>3530.3333333333358</c:v>
                </c:pt>
                <c:pt idx="4">
                  <c:v>3718.4523809523812</c:v>
                </c:pt>
                <c:pt idx="5">
                  <c:v>4005.7619047619037</c:v>
                </c:pt>
                <c:pt idx="6">
                  <c:v>4583.4523809523807</c:v>
                </c:pt>
                <c:pt idx="7">
                  <c:v>3699.8809523809537</c:v>
                </c:pt>
                <c:pt idx="8">
                  <c:v>3953.6666666666652</c:v>
                </c:pt>
                <c:pt idx="9">
                  <c:v>4381.523809523811</c:v>
                </c:pt>
                <c:pt idx="10">
                  <c:v>3819.2142857142849</c:v>
                </c:pt>
                <c:pt idx="11">
                  <c:v>3537.6904761904761</c:v>
                </c:pt>
                <c:pt idx="12">
                  <c:v>3404.2619047619037</c:v>
                </c:pt>
                <c:pt idx="13">
                  <c:v>3255.4523809523812</c:v>
                </c:pt>
                <c:pt idx="14">
                  <c:v>3009.2857142857142</c:v>
                </c:pt>
                <c:pt idx="15">
                  <c:v>2900.8809523809532</c:v>
                </c:pt>
                <c:pt idx="16">
                  <c:v>2490.404761904761</c:v>
                </c:pt>
                <c:pt idx="17">
                  <c:v>3467.4523809523812</c:v>
                </c:pt>
                <c:pt idx="18">
                  <c:v>3700.0476190476193</c:v>
                </c:pt>
                <c:pt idx="19">
                  <c:v>3262.6190476190477</c:v>
                </c:pt>
                <c:pt idx="20">
                  <c:v>3230.4761904761913</c:v>
                </c:pt>
                <c:pt idx="21">
                  <c:v>3170.7857142857142</c:v>
                </c:pt>
                <c:pt idx="22">
                  <c:v>3510.7619047619037</c:v>
                </c:pt>
                <c:pt idx="23">
                  <c:v>3393.5476190476188</c:v>
                </c:pt>
                <c:pt idx="24">
                  <c:v>3362.404761904761</c:v>
                </c:pt>
                <c:pt idx="25">
                  <c:v>3359.7142857142849</c:v>
                </c:pt>
                <c:pt idx="26">
                  <c:v>3262.3809523809532</c:v>
                </c:pt>
                <c:pt idx="27">
                  <c:v>3193.6904761904761</c:v>
                </c:pt>
                <c:pt idx="28">
                  <c:v>3219.142857142856</c:v>
                </c:pt>
                <c:pt idx="29">
                  <c:v>4130.3095238095257</c:v>
                </c:pt>
                <c:pt idx="30">
                  <c:v>3823.7857142857142</c:v>
                </c:pt>
                <c:pt idx="31">
                  <c:v>2967.6904761904761</c:v>
                </c:pt>
                <c:pt idx="32">
                  <c:v>3096.5476190476188</c:v>
                </c:pt>
              </c:numCache>
            </c:numRef>
          </c:val>
        </c:ser>
        <c:dLbls/>
        <c:marker val="1"/>
        <c:axId val="58475264"/>
        <c:axId val="58476800"/>
      </c:lineChart>
      <c:catAx>
        <c:axId val="58475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476800"/>
        <c:crosses val="autoZero"/>
        <c:auto val="1"/>
        <c:lblAlgn val="ctr"/>
        <c:lblOffset val="100"/>
      </c:catAx>
      <c:valAx>
        <c:axId val="58476800"/>
        <c:scaling>
          <c:orientation val="minMax"/>
          <c:min val="15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050" b="1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fr-FR" sz="1400" b="1" baseline="0">
                    <a:solidFill>
                      <a:sysClr val="windowText" lastClr="000000"/>
                    </a:solidFill>
                  </a:rPr>
                  <a:t>Kwh</a:t>
                </a:r>
                <a:endParaRPr lang="fr-FR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4232908103168916E-3"/>
              <c:y val="0.438127864613938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8475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b="0"/>
            </a:pPr>
            <a:endParaRPr lang="fr-FR"/>
          </a:p>
        </c:txPr>
      </c:legendEntry>
      <c:layout/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123E8-384F-47F9-A807-D10ACC00EF1D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22D2980-378A-4F5B-A96F-7E80DE2AEADA}">
      <dgm:prSet custT="1"/>
      <dgm:spPr/>
      <dgm:t>
        <a:bodyPr/>
        <a:lstStyle/>
        <a:p>
          <a:r>
            <a:rPr lang="fr-FR" sz="2800" dirty="0" smtClean="0"/>
            <a:t>Analyse des consommations</a:t>
          </a:r>
        </a:p>
      </dgm:t>
    </dgm:pt>
    <dgm:pt modelId="{B4180613-3B84-4298-91C8-17E9036550C5}" type="parTrans" cxnId="{B7BBCA8F-B37A-444A-B026-14FA07B04C89}">
      <dgm:prSet/>
      <dgm:spPr/>
      <dgm:t>
        <a:bodyPr/>
        <a:lstStyle/>
        <a:p>
          <a:endParaRPr lang="fr-FR"/>
        </a:p>
      </dgm:t>
    </dgm:pt>
    <dgm:pt modelId="{660EF67E-1C70-419F-A24B-F90A7F0813D8}" type="sibTrans" cxnId="{B7BBCA8F-B37A-444A-B026-14FA07B04C89}">
      <dgm:prSet/>
      <dgm:spPr/>
      <dgm:t>
        <a:bodyPr/>
        <a:lstStyle/>
        <a:p>
          <a:endParaRPr lang="fr-FR"/>
        </a:p>
      </dgm:t>
    </dgm:pt>
    <dgm:pt modelId="{440A3AB0-7C5E-4B0F-9957-E04255A204B5}">
      <dgm:prSet custT="1"/>
      <dgm:spPr/>
      <dgm:t>
        <a:bodyPr/>
        <a:lstStyle/>
        <a:p>
          <a:r>
            <a:rPr lang="fr-FR" sz="2800" dirty="0" smtClean="0"/>
            <a:t>Prochaine rencontre</a:t>
          </a:r>
        </a:p>
      </dgm:t>
    </dgm:pt>
    <dgm:pt modelId="{4844BBBE-D068-4F52-A564-40E146579BCC}" type="parTrans" cxnId="{86E65116-EE21-4ABB-BEFC-B78D96E35676}">
      <dgm:prSet/>
      <dgm:spPr/>
      <dgm:t>
        <a:bodyPr/>
        <a:lstStyle/>
        <a:p>
          <a:endParaRPr lang="fr-FR"/>
        </a:p>
      </dgm:t>
    </dgm:pt>
    <dgm:pt modelId="{EE729B2B-D47F-4F0B-BFA6-F07FE05A422A}" type="sibTrans" cxnId="{86E65116-EE21-4ABB-BEFC-B78D96E35676}">
      <dgm:prSet/>
      <dgm:spPr/>
      <dgm:t>
        <a:bodyPr/>
        <a:lstStyle/>
        <a:p>
          <a:endParaRPr lang="fr-FR"/>
        </a:p>
      </dgm:t>
    </dgm:pt>
    <dgm:pt modelId="{C4520947-6E10-4D5A-9C43-62D659E5F6D3}">
      <dgm:prSet custT="1"/>
      <dgm:spPr/>
      <dgm:t>
        <a:bodyPr/>
        <a:lstStyle/>
        <a:p>
          <a:r>
            <a:rPr lang="fr-FR" sz="2800" dirty="0" smtClean="0"/>
            <a:t>Avancement des actions</a:t>
          </a:r>
        </a:p>
      </dgm:t>
    </dgm:pt>
    <dgm:pt modelId="{418184AF-8600-4C66-B091-0F15E2867CBC}" type="parTrans" cxnId="{E0B4F405-F0E3-4B84-A3BB-0092D7B0A138}">
      <dgm:prSet/>
      <dgm:spPr/>
      <dgm:t>
        <a:bodyPr/>
        <a:lstStyle/>
        <a:p>
          <a:endParaRPr lang="fr-FR"/>
        </a:p>
      </dgm:t>
    </dgm:pt>
    <dgm:pt modelId="{2D7CE91A-AB84-4009-A406-132052BD1459}" type="sibTrans" cxnId="{E0B4F405-F0E3-4B84-A3BB-0092D7B0A138}">
      <dgm:prSet/>
      <dgm:spPr/>
      <dgm:t>
        <a:bodyPr/>
        <a:lstStyle/>
        <a:p>
          <a:endParaRPr lang="fr-FR"/>
        </a:p>
      </dgm:t>
    </dgm:pt>
    <dgm:pt modelId="{DA6F389C-F83B-455B-84E4-355E2A784122}">
      <dgm:prSet custT="1"/>
      <dgm:spPr/>
      <dgm:t>
        <a:bodyPr/>
        <a:lstStyle/>
        <a:p>
          <a:r>
            <a:rPr lang="fr-FR" sz="2800" dirty="0" smtClean="0"/>
            <a:t>Actions à réaliser</a:t>
          </a:r>
        </a:p>
      </dgm:t>
    </dgm:pt>
    <dgm:pt modelId="{4AB91EF0-77AA-43A9-A7AA-8582E2F85914}" type="parTrans" cxnId="{32CAB87B-1A18-43DB-BAA1-C14A81F54A90}">
      <dgm:prSet/>
      <dgm:spPr/>
      <dgm:t>
        <a:bodyPr/>
        <a:lstStyle/>
        <a:p>
          <a:endParaRPr lang="fr-FR"/>
        </a:p>
      </dgm:t>
    </dgm:pt>
    <dgm:pt modelId="{B459DA01-57A0-42C3-8A65-A0B472BF4188}" type="sibTrans" cxnId="{32CAB87B-1A18-43DB-BAA1-C14A81F54A90}">
      <dgm:prSet/>
      <dgm:spPr/>
      <dgm:t>
        <a:bodyPr/>
        <a:lstStyle/>
        <a:p>
          <a:endParaRPr lang="fr-FR"/>
        </a:p>
      </dgm:t>
    </dgm:pt>
    <dgm:pt modelId="{4F89E738-DF70-49B3-B93D-C1C4DE25A36E}" type="pres">
      <dgm:prSet presAssocID="{83F123E8-384F-47F9-A807-D10ACC00EF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D4C9415-F378-469B-83CD-78B8519001DC}" type="pres">
      <dgm:prSet presAssocID="{440A3AB0-7C5E-4B0F-9957-E04255A204B5}" presName="boxAndChildren" presStyleCnt="0"/>
      <dgm:spPr/>
      <dgm:t>
        <a:bodyPr/>
        <a:lstStyle/>
        <a:p>
          <a:endParaRPr lang="fr-FR"/>
        </a:p>
      </dgm:t>
    </dgm:pt>
    <dgm:pt modelId="{46B1B5AE-2FD5-40BD-BE00-305BFADCCD65}" type="pres">
      <dgm:prSet presAssocID="{440A3AB0-7C5E-4B0F-9957-E04255A204B5}" presName="parentTextBox" presStyleLbl="node1" presStyleIdx="0" presStyleCnt="4"/>
      <dgm:spPr/>
      <dgm:t>
        <a:bodyPr/>
        <a:lstStyle/>
        <a:p>
          <a:endParaRPr lang="fr-FR"/>
        </a:p>
      </dgm:t>
    </dgm:pt>
    <dgm:pt modelId="{02C9AB78-14B2-436A-B6C3-2F44E35DD707}" type="pres">
      <dgm:prSet presAssocID="{660EF67E-1C70-419F-A24B-F90A7F0813D8}" presName="sp" presStyleCnt="0"/>
      <dgm:spPr/>
      <dgm:t>
        <a:bodyPr/>
        <a:lstStyle/>
        <a:p>
          <a:endParaRPr lang="fr-FR"/>
        </a:p>
      </dgm:t>
    </dgm:pt>
    <dgm:pt modelId="{F25C98EE-D6C3-4B80-9E4F-FEBAD4418E1D}" type="pres">
      <dgm:prSet presAssocID="{822D2980-378A-4F5B-A96F-7E80DE2AEADA}" presName="arrowAndChildren" presStyleCnt="0"/>
      <dgm:spPr/>
      <dgm:t>
        <a:bodyPr/>
        <a:lstStyle/>
        <a:p>
          <a:endParaRPr lang="fr-FR"/>
        </a:p>
      </dgm:t>
    </dgm:pt>
    <dgm:pt modelId="{4032E504-D0B8-439A-A745-7405FFFDD102}" type="pres">
      <dgm:prSet presAssocID="{822D2980-378A-4F5B-A96F-7E80DE2AEADA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93A5E768-29F1-4C2B-8212-29F2CE369907}" type="pres">
      <dgm:prSet presAssocID="{B459DA01-57A0-42C3-8A65-A0B472BF4188}" presName="sp" presStyleCnt="0"/>
      <dgm:spPr/>
    </dgm:pt>
    <dgm:pt modelId="{86325C1C-FDC7-48D3-9527-897E6934E004}" type="pres">
      <dgm:prSet presAssocID="{DA6F389C-F83B-455B-84E4-355E2A784122}" presName="arrowAndChildren" presStyleCnt="0"/>
      <dgm:spPr/>
    </dgm:pt>
    <dgm:pt modelId="{6DAB8EEE-C81D-4519-B4C7-F74A99CB76FA}" type="pres">
      <dgm:prSet presAssocID="{DA6F389C-F83B-455B-84E4-355E2A784122}" presName="parentTextArrow" presStyleLbl="node1" presStyleIdx="2" presStyleCnt="4"/>
      <dgm:spPr/>
      <dgm:t>
        <a:bodyPr/>
        <a:lstStyle/>
        <a:p>
          <a:endParaRPr lang="fr-FR"/>
        </a:p>
      </dgm:t>
    </dgm:pt>
    <dgm:pt modelId="{9F9A323D-863C-4670-B420-5EB5F2202352}" type="pres">
      <dgm:prSet presAssocID="{2D7CE91A-AB84-4009-A406-132052BD1459}" presName="sp" presStyleCnt="0"/>
      <dgm:spPr/>
      <dgm:t>
        <a:bodyPr/>
        <a:lstStyle/>
        <a:p>
          <a:endParaRPr lang="fr-FR"/>
        </a:p>
      </dgm:t>
    </dgm:pt>
    <dgm:pt modelId="{42B27992-DE8C-45FA-9FED-2DBFA2229801}" type="pres">
      <dgm:prSet presAssocID="{C4520947-6E10-4D5A-9C43-62D659E5F6D3}" presName="arrowAndChildren" presStyleCnt="0"/>
      <dgm:spPr/>
      <dgm:t>
        <a:bodyPr/>
        <a:lstStyle/>
        <a:p>
          <a:endParaRPr lang="fr-FR"/>
        </a:p>
      </dgm:t>
    </dgm:pt>
    <dgm:pt modelId="{AB2D84D2-9200-4D17-ABD3-0D4C35BD5866}" type="pres">
      <dgm:prSet presAssocID="{C4520947-6E10-4D5A-9C43-62D659E5F6D3}" presName="parentTextArrow" presStyleLbl="node1" presStyleIdx="3" presStyleCnt="4"/>
      <dgm:spPr/>
      <dgm:t>
        <a:bodyPr/>
        <a:lstStyle/>
        <a:p>
          <a:endParaRPr lang="fr-FR"/>
        </a:p>
      </dgm:t>
    </dgm:pt>
  </dgm:ptLst>
  <dgm:cxnLst>
    <dgm:cxn modelId="{D7172094-4C30-4A8E-8F9D-8D0B01E42BEF}" type="presOf" srcId="{C4520947-6E10-4D5A-9C43-62D659E5F6D3}" destId="{AB2D84D2-9200-4D17-ABD3-0D4C35BD5866}" srcOrd="0" destOrd="0" presId="urn:microsoft.com/office/officeart/2005/8/layout/process4"/>
    <dgm:cxn modelId="{32CAB87B-1A18-43DB-BAA1-C14A81F54A90}" srcId="{83F123E8-384F-47F9-A807-D10ACC00EF1D}" destId="{DA6F389C-F83B-455B-84E4-355E2A784122}" srcOrd="1" destOrd="0" parTransId="{4AB91EF0-77AA-43A9-A7AA-8582E2F85914}" sibTransId="{B459DA01-57A0-42C3-8A65-A0B472BF4188}"/>
    <dgm:cxn modelId="{E0B4F405-F0E3-4B84-A3BB-0092D7B0A138}" srcId="{83F123E8-384F-47F9-A807-D10ACC00EF1D}" destId="{C4520947-6E10-4D5A-9C43-62D659E5F6D3}" srcOrd="0" destOrd="0" parTransId="{418184AF-8600-4C66-B091-0F15E2867CBC}" sibTransId="{2D7CE91A-AB84-4009-A406-132052BD1459}"/>
    <dgm:cxn modelId="{F52D21B7-2052-43ED-BABF-3253C192C13A}" type="presOf" srcId="{DA6F389C-F83B-455B-84E4-355E2A784122}" destId="{6DAB8EEE-C81D-4519-B4C7-F74A99CB76FA}" srcOrd="0" destOrd="0" presId="urn:microsoft.com/office/officeart/2005/8/layout/process4"/>
    <dgm:cxn modelId="{79F66AEF-D3CC-4C23-81DC-D0F39D5180A5}" type="presOf" srcId="{440A3AB0-7C5E-4B0F-9957-E04255A204B5}" destId="{46B1B5AE-2FD5-40BD-BE00-305BFADCCD65}" srcOrd="0" destOrd="0" presId="urn:microsoft.com/office/officeart/2005/8/layout/process4"/>
    <dgm:cxn modelId="{B7BBCA8F-B37A-444A-B026-14FA07B04C89}" srcId="{83F123E8-384F-47F9-A807-D10ACC00EF1D}" destId="{822D2980-378A-4F5B-A96F-7E80DE2AEADA}" srcOrd="2" destOrd="0" parTransId="{B4180613-3B84-4298-91C8-17E9036550C5}" sibTransId="{660EF67E-1C70-419F-A24B-F90A7F0813D8}"/>
    <dgm:cxn modelId="{86E65116-EE21-4ABB-BEFC-B78D96E35676}" srcId="{83F123E8-384F-47F9-A807-D10ACC00EF1D}" destId="{440A3AB0-7C5E-4B0F-9957-E04255A204B5}" srcOrd="3" destOrd="0" parTransId="{4844BBBE-D068-4F52-A564-40E146579BCC}" sibTransId="{EE729B2B-D47F-4F0B-BFA6-F07FE05A422A}"/>
    <dgm:cxn modelId="{2D3F3D0A-DDE9-4612-A9E2-DEE8ABDB6665}" type="presOf" srcId="{822D2980-378A-4F5B-A96F-7E80DE2AEADA}" destId="{4032E504-D0B8-439A-A745-7405FFFDD102}" srcOrd="0" destOrd="0" presId="urn:microsoft.com/office/officeart/2005/8/layout/process4"/>
    <dgm:cxn modelId="{EC77D4DE-48A5-49EF-8A78-AEE44E3E8440}" type="presOf" srcId="{83F123E8-384F-47F9-A807-D10ACC00EF1D}" destId="{4F89E738-DF70-49B3-B93D-C1C4DE25A36E}" srcOrd="0" destOrd="0" presId="urn:microsoft.com/office/officeart/2005/8/layout/process4"/>
    <dgm:cxn modelId="{9A4C3716-3FC1-4577-AB24-40BA0F43FDB1}" type="presParOf" srcId="{4F89E738-DF70-49B3-B93D-C1C4DE25A36E}" destId="{BD4C9415-F378-469B-83CD-78B8519001DC}" srcOrd="0" destOrd="0" presId="urn:microsoft.com/office/officeart/2005/8/layout/process4"/>
    <dgm:cxn modelId="{718C4F42-5EDF-4D36-9D23-21C49C2FB199}" type="presParOf" srcId="{BD4C9415-F378-469B-83CD-78B8519001DC}" destId="{46B1B5AE-2FD5-40BD-BE00-305BFADCCD65}" srcOrd="0" destOrd="0" presId="urn:microsoft.com/office/officeart/2005/8/layout/process4"/>
    <dgm:cxn modelId="{571C29EA-D614-4F0C-9C97-00FD5B34AD86}" type="presParOf" srcId="{4F89E738-DF70-49B3-B93D-C1C4DE25A36E}" destId="{02C9AB78-14B2-436A-B6C3-2F44E35DD707}" srcOrd="1" destOrd="0" presId="urn:microsoft.com/office/officeart/2005/8/layout/process4"/>
    <dgm:cxn modelId="{0B45757F-7BB7-4DCC-AE95-234F647F7305}" type="presParOf" srcId="{4F89E738-DF70-49B3-B93D-C1C4DE25A36E}" destId="{F25C98EE-D6C3-4B80-9E4F-FEBAD4418E1D}" srcOrd="2" destOrd="0" presId="urn:microsoft.com/office/officeart/2005/8/layout/process4"/>
    <dgm:cxn modelId="{FC409504-253E-4E71-AF84-EC8A9BE0CE0F}" type="presParOf" srcId="{F25C98EE-D6C3-4B80-9E4F-FEBAD4418E1D}" destId="{4032E504-D0B8-439A-A745-7405FFFDD102}" srcOrd="0" destOrd="0" presId="urn:microsoft.com/office/officeart/2005/8/layout/process4"/>
    <dgm:cxn modelId="{17A47196-C0CE-456D-B091-470F5102CB1C}" type="presParOf" srcId="{4F89E738-DF70-49B3-B93D-C1C4DE25A36E}" destId="{93A5E768-29F1-4C2B-8212-29F2CE369907}" srcOrd="3" destOrd="0" presId="urn:microsoft.com/office/officeart/2005/8/layout/process4"/>
    <dgm:cxn modelId="{3CBC9E81-569F-469A-99CA-347119FA84EC}" type="presParOf" srcId="{4F89E738-DF70-49B3-B93D-C1C4DE25A36E}" destId="{86325C1C-FDC7-48D3-9527-897E6934E004}" srcOrd="4" destOrd="0" presId="urn:microsoft.com/office/officeart/2005/8/layout/process4"/>
    <dgm:cxn modelId="{0DBE0C21-3AD4-4D99-8E50-F1B8CF2CAB7E}" type="presParOf" srcId="{86325C1C-FDC7-48D3-9527-897E6934E004}" destId="{6DAB8EEE-C81D-4519-B4C7-F74A99CB76FA}" srcOrd="0" destOrd="0" presId="urn:microsoft.com/office/officeart/2005/8/layout/process4"/>
    <dgm:cxn modelId="{7B24B7E2-E831-4F67-A3B8-8F182EF0A610}" type="presParOf" srcId="{4F89E738-DF70-49B3-B93D-C1C4DE25A36E}" destId="{9F9A323D-863C-4670-B420-5EB5F2202352}" srcOrd="5" destOrd="0" presId="urn:microsoft.com/office/officeart/2005/8/layout/process4"/>
    <dgm:cxn modelId="{E0D03E69-A57F-4C0F-ACC0-038B50FAF931}" type="presParOf" srcId="{4F89E738-DF70-49B3-B93D-C1C4DE25A36E}" destId="{42B27992-DE8C-45FA-9FED-2DBFA2229801}" srcOrd="6" destOrd="0" presId="urn:microsoft.com/office/officeart/2005/8/layout/process4"/>
    <dgm:cxn modelId="{C06A6D4A-2AC1-4585-ABE5-87A2AC81417F}" type="presParOf" srcId="{42B27992-DE8C-45FA-9FED-2DBFA2229801}" destId="{AB2D84D2-9200-4D17-ABD3-0D4C35BD586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1B5AE-2FD5-40BD-BE00-305BFADCCD65}">
      <dsp:nvSpPr>
        <dsp:cNvPr id="0" name=""/>
        <dsp:cNvSpPr/>
      </dsp:nvSpPr>
      <dsp:spPr>
        <a:xfrm>
          <a:off x="0" y="3602791"/>
          <a:ext cx="8496944" cy="7882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Prochaine rencontre</a:t>
          </a:r>
        </a:p>
      </dsp:txBody>
      <dsp:txXfrm>
        <a:off x="0" y="3602791"/>
        <a:ext cx="8496944" cy="788202"/>
      </dsp:txXfrm>
    </dsp:sp>
    <dsp:sp modelId="{4032E504-D0B8-439A-A745-7405FFFDD102}">
      <dsp:nvSpPr>
        <dsp:cNvPr id="0" name=""/>
        <dsp:cNvSpPr/>
      </dsp:nvSpPr>
      <dsp:spPr>
        <a:xfrm rot="10800000">
          <a:off x="0" y="2402359"/>
          <a:ext cx="8496944" cy="1212255"/>
        </a:xfrm>
        <a:prstGeom prst="upArrowCallout">
          <a:avLst/>
        </a:prstGeom>
        <a:solidFill>
          <a:schemeClr val="accent2">
            <a:hueOff val="3957205"/>
            <a:satOff val="-25907"/>
            <a:lumOff val="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Analyse des consommations</a:t>
          </a:r>
        </a:p>
      </dsp:txBody>
      <dsp:txXfrm rot="10800000">
        <a:off x="0" y="2402359"/>
        <a:ext cx="8496944" cy="1212255"/>
      </dsp:txXfrm>
    </dsp:sp>
    <dsp:sp modelId="{6DAB8EEE-C81D-4519-B4C7-F74A99CB76FA}">
      <dsp:nvSpPr>
        <dsp:cNvPr id="0" name=""/>
        <dsp:cNvSpPr/>
      </dsp:nvSpPr>
      <dsp:spPr>
        <a:xfrm rot="10800000">
          <a:off x="0" y="1201926"/>
          <a:ext cx="8496944" cy="1212255"/>
        </a:xfrm>
        <a:prstGeom prst="upArrowCallout">
          <a:avLst/>
        </a:prstGeom>
        <a:solidFill>
          <a:schemeClr val="accent2">
            <a:hueOff val="7914410"/>
            <a:satOff val="-51814"/>
            <a:lumOff val="113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Actions à réaliser</a:t>
          </a:r>
        </a:p>
      </dsp:txBody>
      <dsp:txXfrm rot="10800000">
        <a:off x="0" y="1201926"/>
        <a:ext cx="8496944" cy="1212255"/>
      </dsp:txXfrm>
    </dsp:sp>
    <dsp:sp modelId="{AB2D84D2-9200-4D17-ABD3-0D4C35BD5866}">
      <dsp:nvSpPr>
        <dsp:cNvPr id="0" name=""/>
        <dsp:cNvSpPr/>
      </dsp:nvSpPr>
      <dsp:spPr>
        <a:xfrm rot="10800000">
          <a:off x="0" y="1493"/>
          <a:ext cx="8496944" cy="1212255"/>
        </a:xfrm>
        <a:prstGeom prst="upArrowCallout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Avancement des actions</a:t>
          </a:r>
        </a:p>
      </dsp:txBody>
      <dsp:txXfrm rot="10800000">
        <a:off x="0" y="1493"/>
        <a:ext cx="8496944" cy="1212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877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t" anchorCtr="0" compatLnSpc="1">
            <a:prstTxWarp prst="textNoShape">
              <a:avLst/>
            </a:prstTxWarp>
          </a:bodyPr>
          <a:lstStyle>
            <a:lvl1pPr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7" y="0"/>
            <a:ext cx="29468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t" anchorCtr="0" compatLnSpc="1">
            <a:prstTxWarp prst="textNoShape">
              <a:avLst/>
            </a:prstTxWarp>
          </a:bodyPr>
          <a:lstStyle>
            <a:lvl1pPr algn="r"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4593"/>
            <a:ext cx="2946877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b" anchorCtr="0" compatLnSpc="1">
            <a:prstTxWarp prst="textNoShape">
              <a:avLst/>
            </a:prstTxWarp>
          </a:bodyPr>
          <a:lstStyle>
            <a:lvl1pPr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7" y="9434593"/>
            <a:ext cx="29468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b" anchorCtr="0" compatLnSpc="1">
            <a:prstTxWarp prst="textNoShape">
              <a:avLst/>
            </a:prstTxWarp>
          </a:bodyPr>
          <a:lstStyle>
            <a:lvl1pPr algn="r"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fld id="{0441C07D-898D-4DE4-A644-AFBEF3E9C01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09592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877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t" anchorCtr="0" compatLnSpc="1">
            <a:prstTxWarp prst="textNoShape">
              <a:avLst/>
            </a:prstTxWarp>
          </a:bodyPr>
          <a:lstStyle>
            <a:lvl1pPr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7" y="0"/>
            <a:ext cx="29468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t" anchorCtr="0" compatLnSpc="1">
            <a:prstTxWarp prst="textNoShape">
              <a:avLst/>
            </a:prstTxWarp>
          </a:bodyPr>
          <a:lstStyle>
            <a:lvl1pPr algn="r"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6125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10" y="4715709"/>
            <a:ext cx="4988244" cy="44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4593"/>
            <a:ext cx="2946877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b" anchorCtr="0" compatLnSpc="1">
            <a:prstTxWarp prst="textNoShape">
              <a:avLst/>
            </a:prstTxWarp>
          </a:bodyPr>
          <a:lstStyle>
            <a:lvl1pPr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7" y="9434593"/>
            <a:ext cx="2946876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73" tIns="47936" rIns="95873" bIns="47936" numCol="1" anchor="b" anchorCtr="0" compatLnSpc="1">
            <a:prstTxWarp prst="textNoShape">
              <a:avLst/>
            </a:prstTxWarp>
          </a:bodyPr>
          <a:lstStyle>
            <a:lvl1pPr algn="r" defTabSz="957578">
              <a:defRPr sz="13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fld id="{891C8A59-4764-4493-B61B-4D9C79263D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89411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1C8A59-4764-4493-B61B-4D9C79263DFA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8896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710"/>
            <a:fld id="{88F50150-223B-4DF3-BB6C-581010351965}" type="slidenum">
              <a:rPr lang="fr-FR" smtClean="0">
                <a:latin typeface="Arial" pitchFamily="34" charset="0"/>
                <a:ea typeface="ＭＳ Ｐゴシック" pitchFamily="34" charset="-128"/>
              </a:rPr>
              <a:pPr defTabSz="955710"/>
              <a:t>2</a:t>
            </a:fld>
            <a:endParaRPr lang="fr-FR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94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320800" y="0"/>
            <a:ext cx="8585200" cy="3429000"/>
          </a:xfrm>
          <a:prstGeom prst="rect">
            <a:avLst/>
          </a:prstGeom>
          <a:solidFill>
            <a:srgbClr val="003C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  <a:ea typeface="ＭＳ Ｐゴシック" pitchFamily="100" charset="-128"/>
            </a:endParaRPr>
          </a:p>
        </p:txBody>
      </p:sp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0" y="3429000"/>
            <a:ext cx="9906000" cy="685800"/>
          </a:xfrm>
          <a:prstGeom prst="rect">
            <a:avLst/>
          </a:prstGeom>
          <a:solidFill>
            <a:srgbClr val="4AAB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  <a:ea typeface="ＭＳ Ｐゴシック" pitchFamily="100" charset="-128"/>
            </a:endParaRPr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 flipV="1">
            <a:off x="-7938" y="6516688"/>
            <a:ext cx="99139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  <a:ea typeface="ＭＳ Ｐゴシック" pitchFamily="100" charset="-128"/>
            </a:endParaRPr>
          </a:p>
        </p:txBody>
      </p:sp>
      <p:grpSp>
        <p:nvGrpSpPr>
          <p:cNvPr id="7" name="Group 23"/>
          <p:cNvGrpSpPr>
            <a:grpSpLocks/>
          </p:cNvGrpSpPr>
          <p:nvPr userDrawn="1"/>
        </p:nvGrpSpPr>
        <p:grpSpPr bwMode="auto">
          <a:xfrm>
            <a:off x="0" y="0"/>
            <a:ext cx="2146300" cy="3429000"/>
            <a:chOff x="0" y="0"/>
            <a:chExt cx="1248" cy="2160"/>
          </a:xfrm>
        </p:grpSpPr>
        <p:sp>
          <p:nvSpPr>
            <p:cNvPr id="8" name="Freeform 17"/>
            <p:cNvSpPr>
              <a:spLocks/>
            </p:cNvSpPr>
            <p:nvPr userDrawn="1"/>
          </p:nvSpPr>
          <p:spPr bwMode="auto">
            <a:xfrm>
              <a:off x="0" y="0"/>
              <a:ext cx="1248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8" y="0"/>
                </a:cxn>
                <a:cxn ang="0">
                  <a:pos x="960" y="1344"/>
                </a:cxn>
                <a:cxn ang="0">
                  <a:pos x="0" y="1344"/>
                </a:cxn>
                <a:cxn ang="0">
                  <a:pos x="0" y="0"/>
                </a:cxn>
              </a:cxnLst>
              <a:rect l="0" t="0" r="r" b="b"/>
              <a:pathLst>
                <a:path w="1248" h="1344">
                  <a:moveTo>
                    <a:pt x="0" y="0"/>
                  </a:moveTo>
                  <a:lnTo>
                    <a:pt x="1248" y="0"/>
                  </a:lnTo>
                  <a:lnTo>
                    <a:pt x="960" y="1344"/>
                  </a:lnTo>
                  <a:lnTo>
                    <a:pt x="0" y="1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Arial" charset="0"/>
                <a:ea typeface="ＭＳ Ｐゴシック" pitchFamily="100" charset="-128"/>
              </a:endParaRPr>
            </a:p>
          </p:txBody>
        </p:sp>
        <p:sp>
          <p:nvSpPr>
            <p:cNvPr id="9" name="Freeform 18"/>
            <p:cNvSpPr>
              <a:spLocks/>
            </p:cNvSpPr>
            <p:nvPr userDrawn="1"/>
          </p:nvSpPr>
          <p:spPr bwMode="auto">
            <a:xfrm>
              <a:off x="0" y="1344"/>
              <a:ext cx="960" cy="816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768" y="816"/>
                </a:cxn>
                <a:cxn ang="0">
                  <a:pos x="0" y="816"/>
                </a:cxn>
                <a:cxn ang="0">
                  <a:pos x="0" y="0"/>
                </a:cxn>
                <a:cxn ang="0">
                  <a:pos x="960" y="0"/>
                </a:cxn>
              </a:cxnLst>
              <a:rect l="0" t="0" r="r" b="b"/>
              <a:pathLst>
                <a:path w="960" h="816">
                  <a:moveTo>
                    <a:pt x="960" y="0"/>
                  </a:moveTo>
                  <a:lnTo>
                    <a:pt x="768" y="816"/>
                  </a:lnTo>
                  <a:lnTo>
                    <a:pt x="0" y="816"/>
                  </a:lnTo>
                  <a:lnTo>
                    <a:pt x="0" y="0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4AAB2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latin typeface="Arial" charset="0"/>
                <a:ea typeface="ＭＳ Ｐゴシック" pitchFamily="100" charset="-128"/>
              </a:endParaRPr>
            </a:p>
          </p:txBody>
        </p:sp>
        <p:pic>
          <p:nvPicPr>
            <p:cNvPr id="10" name="Picture 22" descr="CSTBQ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" y="195"/>
              <a:ext cx="1044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42950" y="3429000"/>
            <a:ext cx="9080500" cy="708025"/>
          </a:xfrm>
        </p:spPr>
        <p:txBody>
          <a:bodyPr/>
          <a:lstStyle>
            <a:lvl1pPr>
              <a:buFontTx/>
              <a:buChar char="&gt;"/>
              <a:defRPr sz="13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114800"/>
            <a:ext cx="8339138" cy="2362200"/>
          </a:xfrm>
        </p:spPr>
        <p:txBody>
          <a:bodyPr anchor="ctr"/>
          <a:lstStyle>
            <a:lvl1pPr marL="0" indent="0" algn="r">
              <a:buFontTx/>
              <a:buNone/>
              <a:defRPr sz="470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9300" y="6553200"/>
            <a:ext cx="2724150" cy="47625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fr-FR" dirty="0"/>
              <a:t> PAGE </a:t>
            </a:r>
            <a:fld id="{046F7DC4-D9C8-4DA1-8F82-74B86FAE3A3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0"/>
          </p:nvPr>
        </p:nvSpPr>
        <p:spPr>
          <a:xfrm>
            <a:off x="1784350" y="0"/>
            <a:ext cx="8121650" cy="400526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Forme Masque_Couverture.png"/>
          <p:cNvPicPr>
            <a:picLocks noChangeAspect="1"/>
          </p:cNvPicPr>
          <p:nvPr userDrawn="1"/>
        </p:nvPicPr>
        <p:blipFill>
          <a:blip r:embed="rId2" cstate="screen"/>
          <a:srcRect t="453"/>
          <a:stretch>
            <a:fillRect/>
          </a:stretch>
        </p:blipFill>
        <p:spPr>
          <a:xfrm>
            <a:off x="-30071" y="0"/>
            <a:ext cx="9905182" cy="6019349"/>
          </a:xfrm>
          <a:prstGeom prst="rect">
            <a:avLst/>
          </a:prstGeom>
        </p:spPr>
      </p:pic>
      <p:pic>
        <p:nvPicPr>
          <p:cNvPr id="5" name="Picture 8" descr="Logo-CSTB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9113" y="392113"/>
            <a:ext cx="17716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BandeauBLEU-Couv-Transparent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809115" y="3758883"/>
            <a:ext cx="809688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6100" y="4356100"/>
            <a:ext cx="7099300" cy="1447800"/>
          </a:xfrm>
        </p:spPr>
        <p:txBody>
          <a:bodyPr/>
          <a:lstStyle>
            <a:lvl1pPr algn="r">
              <a:lnSpc>
                <a:spcPct val="80000"/>
              </a:lnSpc>
              <a:defRPr sz="5100"/>
            </a:lvl1pPr>
          </a:lstStyle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xmlns="" val="145674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C6486059-3F55-45F4-8DD4-DCDC3BFCEFE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17EA2989-65E1-417B-AC58-5493B88E280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382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245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B996D24C-3672-42DE-9419-338D8C3A927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8BEB4811-5814-4086-98B3-BA172AB4B2B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97352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1130FA59-0315-4883-8A53-14624168127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8B7DE9E4-63E4-4F85-829A-7DFB3B82C0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 PAGE </a:t>
            </a:r>
            <a:fld id="{5945E647-8C9F-418B-B94F-79593BE510C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238" y="101600"/>
            <a:ext cx="8915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38250" y="1981200"/>
            <a:ext cx="413385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24500" y="1981200"/>
            <a:ext cx="413385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7712075" y="6572250"/>
            <a:ext cx="20637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dirty="0"/>
              <a:t> PAGE </a:t>
            </a:r>
            <a:fld id="{0D1117D9-3A95-4191-9777-852147BC21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auto">
          <a:xfrm>
            <a:off x="1801813" y="0"/>
            <a:ext cx="8104187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192" y="0"/>
              </a:cxn>
              <a:cxn ang="0">
                <a:pos x="4704" y="0"/>
              </a:cxn>
              <a:cxn ang="0">
                <a:pos x="4704" y="912"/>
              </a:cxn>
              <a:cxn ang="0">
                <a:pos x="0" y="912"/>
              </a:cxn>
            </a:cxnLst>
            <a:rect l="0" t="0" r="r" b="b"/>
            <a:pathLst>
              <a:path w="4704" h="912">
                <a:moveTo>
                  <a:pt x="0" y="912"/>
                </a:moveTo>
                <a:lnTo>
                  <a:pt x="192" y="0"/>
                </a:lnTo>
                <a:lnTo>
                  <a:pt x="4704" y="0"/>
                </a:lnTo>
                <a:lnTo>
                  <a:pt x="4704" y="912"/>
                </a:lnTo>
                <a:lnTo>
                  <a:pt x="0" y="91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  <a:ea typeface="ＭＳ Ｐゴシック" pitchFamily="100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26988" y="1333500"/>
            <a:ext cx="9932988" cy="5194300"/>
          </a:xfrm>
          <a:prstGeom prst="rect">
            <a:avLst/>
          </a:prstGeom>
          <a:solidFill>
            <a:srgbClr val="003C8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  <a:ea typeface="ＭＳ Ｐゴシック" pitchFamily="100" charset="-128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1016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2075" y="657225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Swis721 Lt BT" pitchFamily="34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r>
              <a:rPr lang="fr-FR" dirty="0"/>
              <a:t> PAGE </a:t>
            </a:r>
            <a:fld id="{9ADE33B1-986B-4EDC-97D0-FE21C4A653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31" name="Picture 13" descr="CSTBQ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38" y="309563"/>
            <a:ext cx="17938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5"/>
          <p:cNvSpPr>
            <a:spLocks noGrp="1" noChangeArrowheads="1"/>
          </p:cNvSpPr>
          <p:nvPr>
            <p:ph type="dt" sz="half" idx="2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20" r:id="rId9"/>
    <p:sldLayoutId id="2147483722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95726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726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2pPr>
      <a:lvl3pPr algn="r" defTabSz="95726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3pPr>
      <a:lvl4pPr algn="r" defTabSz="95726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4pPr>
      <a:lvl5pPr algn="r" defTabSz="95726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5pPr>
      <a:lvl6pPr marL="457200" algn="r" defTabSz="957263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6pPr>
      <a:lvl7pPr marL="914400" algn="r" defTabSz="957263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7pPr>
      <a:lvl8pPr marL="1371600" algn="r" defTabSz="957263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8pPr>
      <a:lvl9pPr marL="1828800" algn="r" defTabSz="957263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  <a:ea typeface="ＭＳ Ｐゴシック" pitchFamily="100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 "/>
        <a:defRPr sz="2900" b="1">
          <a:solidFill>
            <a:schemeClr val="bg1"/>
          </a:solidFill>
          <a:latin typeface="+mn-lt"/>
          <a:ea typeface="+mn-ea"/>
          <a:cs typeface="+mn-cs"/>
        </a:defRPr>
      </a:lvl1pPr>
      <a:lvl2pPr marL="785813" indent="-306388" algn="l" defTabSz="957263" rtl="0" eaLnBrk="0" fontAlgn="base" hangingPunct="0">
        <a:spcBef>
          <a:spcPct val="20000"/>
        </a:spcBef>
        <a:spcAft>
          <a:spcPct val="0"/>
        </a:spcAft>
        <a:buChar char="&gt;"/>
        <a:defRPr sz="2500">
          <a:solidFill>
            <a:schemeClr val="bg1"/>
          </a:solidFill>
          <a:latin typeface="+mj-lt"/>
          <a:ea typeface="+mn-ea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&gt;"/>
        <a:defRPr sz="2100">
          <a:solidFill>
            <a:schemeClr val="bg1"/>
          </a:solidFill>
          <a:latin typeface="+mj-lt"/>
          <a:ea typeface="+mn-ea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bg1"/>
          </a:solidFill>
          <a:latin typeface="+mj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&gt;"/>
        <a:defRPr sz="1900">
          <a:solidFill>
            <a:schemeClr val="bg1"/>
          </a:solidFill>
          <a:latin typeface="+mj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&gt;"/>
        <a:defRPr sz="1900">
          <a:solidFill>
            <a:schemeClr val="bg1"/>
          </a:solidFill>
          <a:latin typeface="+mj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&gt;"/>
        <a:defRPr sz="1900">
          <a:solidFill>
            <a:schemeClr val="bg1"/>
          </a:solidFill>
          <a:latin typeface="+mj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&gt;"/>
        <a:defRPr sz="1900">
          <a:solidFill>
            <a:schemeClr val="bg1"/>
          </a:solidFill>
          <a:latin typeface="+mj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&gt;"/>
        <a:defRPr sz="1900">
          <a:solidFill>
            <a:schemeClr val="bg1"/>
          </a:solidFill>
          <a:latin typeface="+mj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3" descr="SCAU-BNPPRE-S09-071_02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pic>
        <p:nvPicPr>
          <p:cNvPr id="5" name="Image 4" descr="Forme Masque_Couverture.png"/>
          <p:cNvPicPr>
            <a:picLocks noChangeAspect="1"/>
          </p:cNvPicPr>
          <p:nvPr/>
        </p:nvPicPr>
        <p:blipFill rotWithShape="1">
          <a:blip r:embed="rId4" cstate="screen"/>
          <a:srcRect t="453" b="8617"/>
          <a:stretch/>
        </p:blipFill>
        <p:spPr>
          <a:xfrm>
            <a:off x="-21713" y="0"/>
            <a:ext cx="9905182" cy="5498275"/>
          </a:xfrm>
          <a:prstGeom prst="rect">
            <a:avLst/>
          </a:prstGeom>
        </p:spPr>
      </p:pic>
      <p:pic>
        <p:nvPicPr>
          <p:cNvPr id="6" name="Picture 8" descr="Logo-CSTB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9113" y="392113"/>
            <a:ext cx="17716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BandeauBLEU-Couv-Transparent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809115" y="3758883"/>
            <a:ext cx="809688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87560" y="4005064"/>
            <a:ext cx="9927303" cy="1944216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fr-FR" sz="3200" dirty="0" smtClean="0"/>
              <a:t>Concours Usages Bâtiments Efficace 2020 </a:t>
            </a:r>
            <a:br>
              <a:rPr lang="fr-FR" sz="3200" dirty="0" smtClean="0"/>
            </a:br>
            <a:r>
              <a:rPr lang="fr-FR" sz="3200" dirty="0" smtClean="0"/>
              <a:t>Bâtiment de Paris – Premiers résultats</a:t>
            </a:r>
            <a:br>
              <a:rPr lang="fr-FR" sz="3200" dirty="0" smtClean="0"/>
            </a:br>
            <a:r>
              <a:rPr lang="fr-FR" sz="2000" b="0" dirty="0" smtClean="0"/>
              <a:t>9 Octobre 2015</a:t>
            </a:r>
            <a:endParaRPr lang="fr-FR" sz="3200" b="0" dirty="0"/>
          </a:p>
        </p:txBody>
      </p:sp>
      <p:sp>
        <p:nvSpPr>
          <p:cNvPr id="2" name="ZoneTexte 1"/>
          <p:cNvSpPr txBox="1"/>
          <p:nvPr/>
        </p:nvSpPr>
        <p:spPr>
          <a:xfrm>
            <a:off x="-30480" y="5706204"/>
            <a:ext cx="5504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bg1"/>
                </a:solidFill>
              </a:rPr>
              <a:t>Organisateurs: </a:t>
            </a:r>
            <a:r>
              <a:rPr lang="fr-FR" sz="1400" dirty="0">
                <a:solidFill>
                  <a:schemeClr val="bg1"/>
                </a:solidFill>
              </a:rPr>
              <a:t>Thanh Huyen </a:t>
            </a:r>
            <a:r>
              <a:rPr lang="fr-FR" sz="1400" dirty="0" smtClean="0">
                <a:solidFill>
                  <a:schemeClr val="bg1"/>
                </a:solidFill>
              </a:rPr>
              <a:t>NGUYEN, Nagète AMANDIDANE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9" name="ZoneTexte 1"/>
          <p:cNvSpPr txBox="1"/>
          <p:nvPr/>
        </p:nvSpPr>
        <p:spPr>
          <a:xfrm>
            <a:off x="-25088" y="6041608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solidFill>
                  <a:schemeClr val="bg1"/>
                </a:solidFill>
              </a:rPr>
              <a:t>Présents : RASPILLERE Sylvie, Patrick NOSSENT, Astrid DHERBECOURT-MEURICE, Pascal SCIPION, </a:t>
            </a:r>
            <a:r>
              <a:rPr lang="fr-FR" sz="1400" dirty="0" smtClean="0">
                <a:solidFill>
                  <a:schemeClr val="bg1"/>
                </a:solidFill>
              </a:rPr>
              <a:t>Thomas </a:t>
            </a:r>
            <a:r>
              <a:rPr lang="fr-FR" sz="1400" dirty="0" smtClean="0">
                <a:solidFill>
                  <a:schemeClr val="bg1"/>
                </a:solidFill>
              </a:rPr>
              <a:t>BELIS ANTON </a:t>
            </a:r>
            <a:r>
              <a:rPr lang="fr-FR" sz="1400" dirty="0" smtClean="0">
                <a:solidFill>
                  <a:schemeClr val="bg1"/>
                </a:solidFill>
              </a:rPr>
              <a:t>, Murielle ESTELLON, Cédric BOREL, Véronique PAPE, Roberto LOPES VALLE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599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ysClr val="windowText" lastClr="000000"/>
                </a:solidFill>
              </a:rPr>
              <a:t>Consommation électrique mensuelle étage numéro </a:t>
            </a:r>
            <a:r>
              <a:rPr lang="fr-FR" dirty="0" smtClean="0">
                <a:solidFill>
                  <a:sysClr val="windowText" lastClr="000000"/>
                </a:solidFill>
              </a:rPr>
              <a:t>5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09/10/2015</a:t>
            </a:r>
            <a:r>
              <a:rPr lang="fr-FR" b="1" smtClean="0"/>
              <a:t> | </a:t>
            </a:r>
            <a:r>
              <a:rPr lang="fr-FR" smtClean="0"/>
              <a:t>CUBE2020</a:t>
            </a:r>
            <a:endParaRPr lang="fr-FR" dirty="0"/>
          </a:p>
        </p:txBody>
      </p:sp>
      <p:graphicFrame>
        <p:nvGraphicFramePr>
          <p:cNvPr id="5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60536281"/>
              </p:ext>
            </p:extLst>
          </p:nvPr>
        </p:nvGraphicFramePr>
        <p:xfrm>
          <a:off x="58597" y="1484784"/>
          <a:ext cx="9731439" cy="4916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1903647"/>
              </p:ext>
            </p:extLst>
          </p:nvPr>
        </p:nvGraphicFramePr>
        <p:xfrm>
          <a:off x="6331673" y="1340768"/>
          <a:ext cx="3469521" cy="1371600"/>
        </p:xfrm>
        <a:graphic>
          <a:graphicData uri="http://schemas.openxmlformats.org/drawingml/2006/table">
            <a:tbl>
              <a:tblPr/>
              <a:tblGrid>
                <a:gridCol w="2810581"/>
                <a:gridCol w="658940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0672" y="101600"/>
            <a:ext cx="7848872" cy="1143000"/>
          </a:xfrm>
        </p:spPr>
        <p:txBody>
          <a:bodyPr/>
          <a:lstStyle/>
          <a:p>
            <a:pPr lvl="0"/>
            <a:r>
              <a:rPr lang="fr-FR" sz="3600" dirty="0"/>
              <a:t>Analyse des </a:t>
            </a:r>
            <a:r>
              <a:rPr lang="fr-FR" sz="3600" dirty="0" smtClean="0"/>
              <a:t>consommations 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Électricité</a:t>
            </a:r>
            <a:endParaRPr lang="fr-FR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 PAGE </a:t>
            </a:r>
            <a:fld id="{C6486059-3F55-45F4-8DD4-DCDC3BFCEFED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  <p:graphicFrame>
        <p:nvGraphicFramePr>
          <p:cNvPr id="7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910719"/>
              </p:ext>
            </p:extLst>
          </p:nvPr>
        </p:nvGraphicFramePr>
        <p:xfrm>
          <a:off x="0" y="1340768"/>
          <a:ext cx="9906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6282804"/>
              </p:ext>
            </p:extLst>
          </p:nvPr>
        </p:nvGraphicFramePr>
        <p:xfrm>
          <a:off x="6083599" y="1340768"/>
          <a:ext cx="3816966" cy="1371600"/>
        </p:xfrm>
        <a:graphic>
          <a:graphicData uri="http://schemas.openxmlformats.org/drawingml/2006/table">
            <a:tbl>
              <a:tblPr/>
              <a:tblGrid>
                <a:gridCol w="3092038"/>
                <a:gridCol w="724928"/>
              </a:tblGrid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26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Prochaine rencontre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480" y="1981200"/>
            <a:ext cx="9385870" cy="4114800"/>
          </a:xfrm>
        </p:spPr>
        <p:txBody>
          <a:bodyPr/>
          <a:lstStyle/>
          <a:p>
            <a:r>
              <a:rPr lang="fr-FR" dirty="0" smtClean="0"/>
              <a:t>Prévue pour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11h à 12h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22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Janvier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2016</a:t>
            </a:r>
            <a:endParaRPr lang="fr-FR" dirty="0" smtClean="0"/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sz="1800" dirty="0" smtClean="0"/>
              <a:t>- Bilan des premier semestre de participation, </a:t>
            </a:r>
          </a:p>
          <a:p>
            <a:r>
              <a:rPr lang="fr-FR" sz="1800" dirty="0" smtClean="0"/>
              <a:t>- Avancée des travaux d’un point de vue technique, </a:t>
            </a:r>
          </a:p>
          <a:p>
            <a:r>
              <a:rPr lang="fr-FR" sz="1800" dirty="0" smtClean="0"/>
              <a:t>- Sensibilisation,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C6486059-3F55-45F4-8DD4-DCDC3BFCEFED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852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"/>
          <p:cNvSpPr>
            <a:spLocks noGrp="1" noChangeArrowheads="1"/>
          </p:cNvSpPr>
          <p:nvPr>
            <p:ph type="title"/>
          </p:nvPr>
        </p:nvSpPr>
        <p:spPr>
          <a:xfrm>
            <a:off x="1809750" y="0"/>
            <a:ext cx="8099425" cy="1340768"/>
          </a:xfrm>
        </p:spPr>
        <p:txBody>
          <a:bodyPr/>
          <a:lstStyle/>
          <a:p>
            <a:pPr eaLnBrk="1" hangingPunct="1"/>
            <a:r>
              <a:rPr lang="fr-FR" sz="4400" dirty="0">
                <a:latin typeface="Garamond" panose="02020404030301010803" pitchFamily="18" charset="0"/>
              </a:rPr>
              <a:t>Sommaire</a:t>
            </a:r>
          </a:p>
        </p:txBody>
      </p:sp>
      <p:graphicFrame>
        <p:nvGraphicFramePr>
          <p:cNvPr id="68" name="Diagramme 67"/>
          <p:cNvGraphicFramePr/>
          <p:nvPr>
            <p:extLst>
              <p:ext uri="{D42A27DB-BD31-4B8C-83A1-F6EECF244321}">
                <p14:modId xmlns:p14="http://schemas.microsoft.com/office/powerpoint/2010/main" xmlns="" val="2466809869"/>
              </p:ext>
            </p:extLst>
          </p:nvPr>
        </p:nvGraphicFramePr>
        <p:xfrm>
          <a:off x="632520" y="1700808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7712075" y="6572250"/>
            <a:ext cx="2063750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Avancement des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97335"/>
            <a:ext cx="9705528" cy="4968552"/>
          </a:xfrm>
        </p:spPr>
        <p:txBody>
          <a:bodyPr/>
          <a:lstStyle/>
          <a:p>
            <a:pPr marL="427038" lvl="1" indent="0">
              <a:spcAft>
                <a:spcPts val="0"/>
              </a:spcAft>
              <a:buNone/>
            </a:pPr>
            <a:r>
              <a:rPr lang="fr-FR" sz="2400" b="1" dirty="0" smtClean="0">
                <a:solidFill>
                  <a:srgbClr val="00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Chauffage</a:t>
            </a:r>
            <a:r>
              <a:rPr lang="fr-FR" sz="2400" b="1" dirty="0">
                <a:solidFill>
                  <a:srgbClr val="00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Couper les chauffages dans les cages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d’escaliers 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sera fait 12/10/15</a:t>
            </a:r>
            <a:endParaRPr lang="fr-FR" sz="1600" dirty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Retirer les têtes thermo couper 2/3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radiateurs dans les sanitaires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sera fait 12/10/15</a:t>
            </a:r>
            <a:endParaRPr lang="fr-FR" sz="1600" dirty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Vérifier et changer les têtes thermostatiques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défectueuses 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Devis reçu : en </a:t>
            </a:r>
            <a:r>
              <a:rPr lang="fr-FR" sz="1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attente de ligne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budgétaire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16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  <a:tabLst>
                <a:tab pos="914400" algn="l"/>
              </a:tabLst>
            </a:pPr>
            <a:r>
              <a:rPr lang="fr-FR" sz="2400" b="1" dirty="0" smtClean="0">
                <a:solidFill>
                  <a:srgbClr val="00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Électricité</a:t>
            </a:r>
            <a:r>
              <a:rPr lang="fr-FR" sz="1600" b="1" dirty="0">
                <a:solidFill>
                  <a:srgbClr val="00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fr-FR" sz="1600" b="1" dirty="0">
              <a:solidFill>
                <a:srgbClr val="00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Réduire 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tampos des éclairages dans les couloirs et l’entrée </a:t>
            </a:r>
            <a:r>
              <a:rPr lang="fr-FR" sz="1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réglage à étudier</a:t>
            </a:r>
            <a:endParaRPr lang="fr-FR" sz="1600" dirty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/>
              <a:t>Ajouter à chaque détecteur de présence une sonde de luminosité pour chaque étage de l’escalier : </a:t>
            </a:r>
            <a:r>
              <a:rPr lang="fr-FR" sz="1600" dirty="0" smtClean="0">
                <a:solidFill>
                  <a:srgbClr val="FFFF00"/>
                </a:solidFill>
              </a:rPr>
              <a:t>Thomas BELIS ANTON : commande </a:t>
            </a:r>
            <a:r>
              <a:rPr lang="fr-FR" sz="1600" dirty="0" smtClean="0">
                <a:solidFill>
                  <a:srgbClr val="FFFF00"/>
                </a:solidFill>
              </a:rPr>
              <a:t>faite; =&gt; THN : envoyer la commande</a:t>
            </a:r>
            <a:endParaRPr lang="fr-FR" sz="1600" dirty="0" smtClean="0">
              <a:solidFill>
                <a:srgbClr val="FFFF00"/>
              </a:solidFill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Enlever 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ampoules (1/3) dans les couloirs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étages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cette action est annulée </a:t>
            </a: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Eteindre les ampoules en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entrée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fait pour l’été</a:t>
            </a:r>
            <a:endParaRPr lang="fr-FR" sz="1600" dirty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Contrôler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consommation électricité pendant le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weekend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18h vendredi et 7h lundi (pendant 2 semaines) </a:t>
            </a:r>
            <a:endParaRPr lang="fr-FR" sz="1600" dirty="0" smtClean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Vérifier s’il est possible d’arrêter certains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frigos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cette action est annulée</a:t>
            </a:r>
            <a:endParaRPr lang="fr-FR" sz="1600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Éteindre 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multiprises avec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interrupteur 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fait une partie, à continuer </a:t>
            </a:r>
            <a:endParaRPr lang="fr-FR" sz="1600" dirty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Remplacer les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éclairages 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existant par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LED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bureau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demande devis COFELY, changement au fur et à mesure pour les éclairages défectueux</a:t>
            </a:r>
            <a:endParaRPr lang="fr-FR" sz="1600" dirty="0">
              <a:solidFill>
                <a:srgbClr val="FFFF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914400" algn="l"/>
              </a:tabLst>
            </a:pP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Inciter à régler l’intensité de la lumière dans les 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bureaux</a:t>
            </a:r>
            <a:r>
              <a:rPr lang="fr-FR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cette action est annulée</a:t>
            </a:r>
            <a:endParaRPr lang="fr-FR" sz="16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C6486059-3F55-45F4-8DD4-DCDC3BFCEFE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123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Avancement des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21854"/>
            <a:ext cx="9906000" cy="5231482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Communication : </a:t>
            </a:r>
          </a:p>
          <a:p>
            <a:pPr lvl="1">
              <a:buFontTx/>
              <a:buChar char="-"/>
            </a:pPr>
            <a:r>
              <a:rPr lang="fr-FR" sz="1600" dirty="0" smtClean="0"/>
              <a:t>Communiquer auprès de leur équipe projet et actions CUBE 2020 : </a:t>
            </a:r>
            <a:r>
              <a:rPr lang="fr-FR" sz="1600" dirty="0" smtClean="0">
                <a:solidFill>
                  <a:srgbClr val="FFFF00"/>
                </a:solidFill>
              </a:rPr>
              <a:t>fait CERTIVEA</a:t>
            </a:r>
          </a:p>
          <a:p>
            <a:pPr lvl="1">
              <a:buFontTx/>
              <a:buChar char="-"/>
            </a:pPr>
            <a:r>
              <a:rPr lang="fr-FR" sz="1600" dirty="0" smtClean="0"/>
              <a:t>Récupérer tous les emails des occupants : </a:t>
            </a:r>
            <a:r>
              <a:rPr lang="fr-FR" sz="1600" dirty="0" smtClean="0">
                <a:solidFill>
                  <a:srgbClr val="FFFF00"/>
                </a:solidFill>
              </a:rPr>
              <a:t>fait,</a:t>
            </a:r>
          </a:p>
          <a:p>
            <a:pPr lvl="1">
              <a:buFontTx/>
              <a:buChar char="-"/>
            </a:pPr>
            <a:r>
              <a:rPr lang="fr-FR" sz="1600" dirty="0" smtClean="0"/>
              <a:t>Afficher les consommations mensuelles par étages : </a:t>
            </a:r>
            <a:r>
              <a:rPr lang="fr-FR" sz="1600" dirty="0">
                <a:solidFill>
                  <a:srgbClr val="FFFF00"/>
                </a:solidFill>
              </a:rPr>
              <a:t>les responsables CUBE 2020 </a:t>
            </a:r>
            <a:r>
              <a:rPr lang="fr-FR" sz="1600" dirty="0" smtClean="0">
                <a:solidFill>
                  <a:srgbClr val="FFFF00"/>
                </a:solidFill>
              </a:rPr>
              <a:t>(les données seront communiquées par Thanh Huyen NGUYEN)</a:t>
            </a:r>
            <a:r>
              <a:rPr lang="fr-FR" sz="1600" dirty="0" smtClean="0"/>
              <a:t>, </a:t>
            </a:r>
          </a:p>
          <a:p>
            <a:pPr lvl="1">
              <a:buFontTx/>
              <a:buChar char="-"/>
            </a:pPr>
            <a:r>
              <a:rPr lang="fr-FR" sz="1600" dirty="0" smtClean="0"/>
              <a:t>Afficher les </a:t>
            </a:r>
            <a:r>
              <a:rPr lang="fr-FR" sz="1600" dirty="0" smtClean="0"/>
              <a:t>notices des utilisations des équipements électriques </a:t>
            </a:r>
            <a:r>
              <a:rPr lang="fr-FR" sz="1600" dirty="0" smtClean="0">
                <a:solidFill>
                  <a:srgbClr val="FFFF00"/>
                </a:solidFill>
              </a:rPr>
              <a:t>: </a:t>
            </a:r>
            <a:r>
              <a:rPr lang="fr-FR" sz="1600" dirty="0">
                <a:solidFill>
                  <a:srgbClr val="FFFF00"/>
                </a:solidFill>
              </a:rPr>
              <a:t>Thomas BELIS ANTON </a:t>
            </a:r>
            <a:r>
              <a:rPr lang="fr-FR" sz="1600" dirty="0" smtClean="0">
                <a:solidFill>
                  <a:srgbClr val="FFFF00"/>
                </a:solidFill>
              </a:rPr>
              <a:t>&amp; </a:t>
            </a:r>
            <a:r>
              <a:rPr lang="fr-FR" sz="1600" dirty="0" err="1" smtClean="0">
                <a:solidFill>
                  <a:srgbClr val="FFFF00"/>
                </a:solidFill>
              </a:rPr>
              <a:t>Nagète</a:t>
            </a:r>
            <a:r>
              <a:rPr lang="fr-FR" sz="1600" dirty="0" smtClean="0">
                <a:solidFill>
                  <a:srgbClr val="FFFF00"/>
                </a:solidFill>
              </a:rPr>
              <a:t> AMANDIANE =&gt; mode emploi : bonne  pratique salle de réunion, et radiateur</a:t>
            </a:r>
            <a:endParaRPr lang="fr-FR" sz="1600" dirty="0" smtClean="0">
              <a:solidFill>
                <a:srgbClr val="FFFF00"/>
              </a:solidFill>
            </a:endParaRPr>
          </a:p>
          <a:p>
            <a:pPr lvl="1">
              <a:buFontTx/>
              <a:buChar char="-"/>
            </a:pPr>
            <a:r>
              <a:rPr lang="fr-FR" sz="1600" dirty="0" smtClean="0"/>
              <a:t>Coller les affiches INFO CUBE 2020 &amp; les étiquettes dans les étages</a:t>
            </a:r>
            <a:r>
              <a:rPr lang="fr-FR" sz="1600" dirty="0">
                <a:solidFill>
                  <a:srgbClr val="FFFF00"/>
                </a:solidFill>
              </a:rPr>
              <a:t> les responsables CUBE </a:t>
            </a:r>
            <a:r>
              <a:rPr lang="fr-FR" sz="1600" dirty="0" smtClean="0">
                <a:solidFill>
                  <a:srgbClr val="FFFF00"/>
                </a:solidFill>
              </a:rPr>
              <a:t>2020</a:t>
            </a:r>
            <a:r>
              <a:rPr lang="fr-FR" sz="1600" dirty="0" smtClean="0">
                <a:solidFill>
                  <a:srgbClr val="FFFF00"/>
                </a:solidFill>
              </a:rPr>
              <a:t>, : fait</a:t>
            </a:r>
            <a:endParaRPr lang="fr-FR" sz="1600" dirty="0" smtClean="0">
              <a:solidFill>
                <a:srgbClr val="FFFF00"/>
              </a:solidFill>
            </a:endParaRPr>
          </a:p>
          <a:p>
            <a:pPr lvl="1">
              <a:buFontTx/>
              <a:buChar char="-"/>
            </a:pPr>
            <a:r>
              <a:rPr lang="fr-FR" sz="1600" dirty="0" smtClean="0"/>
              <a:t>Créer un petit livret CUBE 2020 (bons gestes) : </a:t>
            </a:r>
            <a:r>
              <a:rPr lang="fr-FR" sz="1600" dirty="0" smtClean="0">
                <a:solidFill>
                  <a:srgbClr val="FFFF00"/>
                </a:solidFill>
              </a:rPr>
              <a:t>fait, </a:t>
            </a:r>
            <a:r>
              <a:rPr lang="fr-FR" sz="1600" dirty="0">
                <a:solidFill>
                  <a:srgbClr val="FFFF00"/>
                </a:solidFill>
              </a:rPr>
              <a:t>Nagète AMANDIDANE</a:t>
            </a:r>
          </a:p>
          <a:p>
            <a:pPr lvl="1">
              <a:buFontTx/>
              <a:buChar char="-"/>
            </a:pPr>
            <a:r>
              <a:rPr lang="fr-FR" sz="1600" dirty="0" smtClean="0"/>
              <a:t>Créer et afficher les KAKIMONOS CUBE 2020 : </a:t>
            </a:r>
            <a:r>
              <a:rPr lang="fr-FR" sz="1600" dirty="0" smtClean="0">
                <a:solidFill>
                  <a:srgbClr val="FFFF00"/>
                </a:solidFill>
              </a:rPr>
              <a:t>fait, Nagète AMANDIDANE</a:t>
            </a:r>
            <a:r>
              <a:rPr lang="fr-FR" sz="1600" dirty="0" smtClean="0"/>
              <a:t>,</a:t>
            </a:r>
          </a:p>
          <a:p>
            <a:pPr lvl="1">
              <a:buFontTx/>
              <a:buChar char="-"/>
            </a:pPr>
            <a:r>
              <a:rPr lang="fr-FR" sz="1600" dirty="0" smtClean="0"/>
              <a:t>Faire signer les chartes CUBE 2020 par équipe avec les engagements : </a:t>
            </a:r>
            <a:r>
              <a:rPr lang="fr-FR" sz="1600" dirty="0" smtClean="0">
                <a:solidFill>
                  <a:srgbClr val="FFFF00"/>
                </a:solidFill>
              </a:rPr>
              <a:t>Dominique NAERT &amp; les responsables de chaque société, la chartes fait : reste </a:t>
            </a:r>
            <a:r>
              <a:rPr lang="fr-FR" sz="1600" dirty="0" smtClean="0">
                <a:solidFill>
                  <a:srgbClr val="FF0000"/>
                </a:solidFill>
              </a:rPr>
              <a:t>à  signer</a:t>
            </a:r>
          </a:p>
          <a:p>
            <a:pPr lvl="1">
              <a:buFontTx/>
              <a:buChar char="-"/>
            </a:pPr>
            <a:r>
              <a:rPr lang="fr-FR" sz="1600" dirty="0" smtClean="0"/>
              <a:t>Envoyer par mail et afficher le </a:t>
            </a:r>
            <a:r>
              <a:rPr lang="fr-FR" sz="1600" dirty="0"/>
              <a:t>flash info CUBE2020 sur les écrans </a:t>
            </a:r>
            <a:r>
              <a:rPr lang="fr-FR" sz="1600" dirty="0" smtClean="0"/>
              <a:t>: Pas encore fait  </a:t>
            </a:r>
            <a:r>
              <a:rPr lang="fr-FR" sz="1600" dirty="0" smtClean="0">
                <a:solidFill>
                  <a:srgbClr val="FF0000"/>
                </a:solidFill>
              </a:rPr>
              <a:t>Karin ANCIAUX</a:t>
            </a:r>
            <a:r>
              <a:rPr lang="fr-FR" sz="1600" dirty="0">
                <a:solidFill>
                  <a:srgbClr val="FF0000"/>
                </a:solidFill>
              </a:rPr>
              <a:t> (CSTB</a:t>
            </a:r>
            <a:r>
              <a:rPr lang="fr-FR" sz="1600" dirty="0" smtClean="0">
                <a:solidFill>
                  <a:srgbClr val="FF0000"/>
                </a:solidFill>
              </a:rPr>
              <a:t>),</a:t>
            </a:r>
            <a:endParaRPr lang="fr-FR" sz="1600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fr-FR" sz="1600" dirty="0"/>
              <a:t>Communiquer le classement mensuelle </a:t>
            </a:r>
            <a:r>
              <a:rPr lang="fr-FR" sz="1600" dirty="0" smtClean="0"/>
              <a:t>:</a:t>
            </a:r>
            <a:r>
              <a:rPr lang="fr-FR" sz="1600" dirty="0" smtClean="0">
                <a:solidFill>
                  <a:srgbClr val="FFFF00"/>
                </a:solidFill>
              </a:rPr>
              <a:t>Thanh </a:t>
            </a:r>
            <a:r>
              <a:rPr lang="fr-FR" sz="1600" dirty="0">
                <a:solidFill>
                  <a:srgbClr val="FFFF00"/>
                </a:solidFill>
              </a:rPr>
              <a:t>Huyen NGUYEN</a:t>
            </a:r>
            <a:r>
              <a:rPr lang="fr-FR" sz="1600" dirty="0" smtClean="0">
                <a:solidFill>
                  <a:srgbClr val="FFFF00"/>
                </a:solidFill>
              </a:rPr>
              <a:t>, </a:t>
            </a:r>
            <a:r>
              <a:rPr lang="fr-FR" sz="1600" dirty="0" smtClean="0">
                <a:solidFill>
                  <a:srgbClr val="FF0000"/>
                </a:solidFill>
              </a:rPr>
              <a:t>à faire</a:t>
            </a:r>
            <a:endParaRPr lang="fr-FR" sz="1600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fr-FR" sz="1600" dirty="0" smtClean="0"/>
              <a:t>Organiser une réunion tous les trois mois environ avec les occupants : </a:t>
            </a:r>
            <a:r>
              <a:rPr lang="fr-FR" sz="1600" dirty="0" smtClean="0">
                <a:solidFill>
                  <a:srgbClr val="FF0000"/>
                </a:solidFill>
              </a:rPr>
              <a:t>à faire, </a:t>
            </a:r>
            <a:r>
              <a:rPr lang="fr-FR" sz="1600" dirty="0" smtClean="0">
                <a:solidFill>
                  <a:srgbClr val="FFFF00"/>
                </a:solidFill>
              </a:rPr>
              <a:t>Thanh Huyen NGUYEN.   </a:t>
            </a:r>
            <a:endParaRPr lang="fr-FR" sz="1600" dirty="0" smtClean="0">
              <a:solidFill>
                <a:srgbClr val="FFFF00"/>
              </a:solidFill>
            </a:endParaRPr>
          </a:p>
          <a:p>
            <a:pPr lvl="1">
              <a:buFontTx/>
              <a:buChar char="-"/>
            </a:pPr>
            <a:r>
              <a:rPr lang="fr-FR" sz="1600" dirty="0" smtClean="0">
                <a:solidFill>
                  <a:srgbClr val="FFFF00"/>
                </a:solidFill>
              </a:rPr>
              <a:t>Afficher les bonnes pratiques à la places des affiches CUBE 2020</a:t>
            </a: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rgbClr val="FFFF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fr-FR" sz="2800" dirty="0" smtClean="0">
              <a:solidFill>
                <a:schemeClr val="bg2"/>
              </a:solidFill>
            </a:endParaRPr>
          </a:p>
          <a:p>
            <a:endParaRPr lang="fr-FR" sz="2800" dirty="0" smtClean="0">
              <a:solidFill>
                <a:schemeClr val="bg2"/>
              </a:solidFill>
            </a:endParaRPr>
          </a:p>
          <a:p>
            <a:endParaRPr lang="fr-FR" sz="2800" dirty="0" smtClean="0">
              <a:solidFill>
                <a:schemeClr val="bg2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C6486059-3F55-45F4-8DD4-DCDC3BFCEFED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1"/>
          </p:nvPr>
        </p:nvSpPr>
        <p:spPr>
          <a:xfrm>
            <a:off x="165100" y="6578600"/>
            <a:ext cx="4211836" cy="45720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fr-FR" dirty="0" smtClean="0"/>
              <a:t>09/10/2015</a:t>
            </a:r>
            <a:r>
              <a:rPr lang="fr-FR" b="1" dirty="0" smtClean="0"/>
              <a:t> | </a:t>
            </a:r>
            <a:r>
              <a:rPr lang="fr-FR" dirty="0" smtClean="0"/>
              <a:t>CUBE2020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158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schemeClr val="tx1"/>
                </a:solidFill>
              </a:rPr>
              <a:t>Consommation électrique mensuelle </a:t>
            </a:r>
            <a:r>
              <a:rPr lang="fr-FR" sz="2800" dirty="0" smtClean="0">
                <a:solidFill>
                  <a:schemeClr val="tx1"/>
                </a:solidFill>
              </a:rPr>
              <a:t/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RDC </a:t>
            </a:r>
            <a:r>
              <a:rPr lang="fr-FR" sz="2800" dirty="0">
                <a:solidFill>
                  <a:schemeClr val="tx1"/>
                </a:solidFill>
              </a:rPr>
              <a:t>/ SS et </a:t>
            </a:r>
            <a:r>
              <a:rPr lang="fr-FR" sz="2800" dirty="0" smtClean="0">
                <a:solidFill>
                  <a:schemeClr val="tx1"/>
                </a:solidFill>
              </a:rPr>
              <a:t>mezzanine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09/10/2015</a:t>
            </a:r>
            <a:r>
              <a:rPr lang="fr-FR" b="1" smtClean="0"/>
              <a:t> | </a:t>
            </a:r>
            <a:r>
              <a:rPr lang="fr-FR" smtClean="0"/>
              <a:t>CUBE2020</a:t>
            </a:r>
            <a:endParaRPr lang="fr-FR" dirty="0"/>
          </a:p>
        </p:txBody>
      </p:sp>
      <p:graphicFrame>
        <p:nvGraphicFramePr>
          <p:cNvPr id="5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3506781"/>
              </p:ext>
            </p:extLst>
          </p:nvPr>
        </p:nvGraphicFramePr>
        <p:xfrm>
          <a:off x="120896" y="1484784"/>
          <a:ext cx="9669790" cy="477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9098454"/>
              </p:ext>
            </p:extLst>
          </p:nvPr>
        </p:nvGraphicFramePr>
        <p:xfrm>
          <a:off x="6514073" y="1484784"/>
          <a:ext cx="3276600" cy="1457325"/>
        </p:xfrm>
        <a:graphic>
          <a:graphicData uri="http://schemas.openxmlformats.org/drawingml/2006/table">
            <a:tbl>
              <a:tblPr/>
              <a:tblGrid>
                <a:gridCol w="2654300"/>
                <a:gridCol w="6223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ysClr val="windowText" lastClr="000000"/>
                </a:solidFill>
              </a:rPr>
              <a:t>Consommation électrique mensuelle étage numéro </a:t>
            </a:r>
            <a:r>
              <a:rPr lang="fr-FR" dirty="0" smtClean="0">
                <a:solidFill>
                  <a:sysClr val="windowText" lastClr="000000"/>
                </a:solidFill>
              </a:rPr>
              <a:t>1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09/10/2015</a:t>
            </a:r>
            <a:r>
              <a:rPr lang="fr-FR" b="1" smtClean="0"/>
              <a:t> | </a:t>
            </a:r>
            <a:r>
              <a:rPr lang="fr-FR" smtClean="0"/>
              <a:t>CUBE2020</a:t>
            </a:r>
            <a:endParaRPr lang="fr-FR" dirty="0"/>
          </a:p>
        </p:txBody>
      </p:sp>
      <p:graphicFrame>
        <p:nvGraphicFramePr>
          <p:cNvPr id="5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9255999"/>
              </p:ext>
            </p:extLst>
          </p:nvPr>
        </p:nvGraphicFramePr>
        <p:xfrm>
          <a:off x="254295" y="1484784"/>
          <a:ext cx="9389661" cy="48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891008"/>
              </p:ext>
            </p:extLst>
          </p:nvPr>
        </p:nvGraphicFramePr>
        <p:xfrm>
          <a:off x="6681192" y="1412776"/>
          <a:ext cx="3145753" cy="1393304"/>
        </p:xfrm>
        <a:graphic>
          <a:graphicData uri="http://schemas.openxmlformats.org/drawingml/2006/table">
            <a:tbl>
              <a:tblPr/>
              <a:tblGrid>
                <a:gridCol w="2548304"/>
                <a:gridCol w="597449"/>
              </a:tblGrid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7410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519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ysClr val="windowText" lastClr="000000"/>
                </a:solidFill>
              </a:rPr>
              <a:t>Consommation électrique mensuelle étage numéro </a:t>
            </a:r>
            <a:r>
              <a:rPr lang="fr-FR" dirty="0" smtClean="0">
                <a:solidFill>
                  <a:sysClr val="windowText" lastClr="000000"/>
                </a:solidFill>
              </a:rPr>
              <a:t>2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09/10/2015</a:t>
            </a:r>
            <a:r>
              <a:rPr lang="fr-FR" b="1" smtClean="0"/>
              <a:t> | </a:t>
            </a:r>
            <a:r>
              <a:rPr lang="fr-FR" smtClean="0"/>
              <a:t>CUBE2020</a:t>
            </a:r>
            <a:endParaRPr lang="fr-FR" dirty="0"/>
          </a:p>
        </p:txBody>
      </p:sp>
      <p:graphicFrame>
        <p:nvGraphicFramePr>
          <p:cNvPr id="5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7430938"/>
              </p:ext>
            </p:extLst>
          </p:nvPr>
        </p:nvGraphicFramePr>
        <p:xfrm>
          <a:off x="272480" y="1484784"/>
          <a:ext cx="9388893" cy="484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769448"/>
              </p:ext>
            </p:extLst>
          </p:nvPr>
        </p:nvGraphicFramePr>
        <p:xfrm>
          <a:off x="6370307" y="1340768"/>
          <a:ext cx="3512840" cy="1371600"/>
        </p:xfrm>
        <a:graphic>
          <a:graphicData uri="http://schemas.openxmlformats.org/drawingml/2006/table">
            <a:tbl>
              <a:tblPr/>
              <a:tblGrid>
                <a:gridCol w="2845673"/>
                <a:gridCol w="667167"/>
              </a:tblGrid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5201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ysClr val="windowText" lastClr="000000"/>
                </a:solidFill>
              </a:rPr>
              <a:t>Consommation électrique mensuelle étage numéro </a:t>
            </a:r>
            <a:r>
              <a:rPr lang="fr-FR" dirty="0" smtClean="0">
                <a:solidFill>
                  <a:sysClr val="windowText" lastClr="000000"/>
                </a:solidFill>
              </a:rPr>
              <a:t>3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09/10/2015</a:t>
            </a:r>
            <a:r>
              <a:rPr lang="fr-FR" b="1" smtClean="0"/>
              <a:t> | </a:t>
            </a:r>
            <a:r>
              <a:rPr lang="fr-FR" smtClean="0"/>
              <a:t>CUBE2020</a:t>
            </a:r>
            <a:endParaRPr lang="fr-FR" dirty="0"/>
          </a:p>
        </p:txBody>
      </p:sp>
      <p:graphicFrame>
        <p:nvGraphicFramePr>
          <p:cNvPr id="5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2759931"/>
              </p:ext>
            </p:extLst>
          </p:nvPr>
        </p:nvGraphicFramePr>
        <p:xfrm>
          <a:off x="193348" y="1556792"/>
          <a:ext cx="9516679" cy="4771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5585770"/>
              </p:ext>
            </p:extLst>
          </p:nvPr>
        </p:nvGraphicFramePr>
        <p:xfrm>
          <a:off x="6270064" y="1340768"/>
          <a:ext cx="3541529" cy="1371600"/>
        </p:xfrm>
        <a:graphic>
          <a:graphicData uri="http://schemas.openxmlformats.org/drawingml/2006/table">
            <a:tbl>
              <a:tblPr/>
              <a:tblGrid>
                <a:gridCol w="2868913"/>
                <a:gridCol w="672616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ysClr val="windowText" lastClr="000000"/>
                </a:solidFill>
              </a:rPr>
              <a:t>Consommation électrique mensuelle étage numéro 4 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 PAGE </a:t>
            </a:r>
            <a:fld id="{1130FA59-0315-4883-8A53-14624168127D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09/10/2015</a:t>
            </a:r>
            <a:r>
              <a:rPr lang="fr-FR" b="1" smtClean="0"/>
              <a:t> | </a:t>
            </a:r>
            <a:r>
              <a:rPr lang="fr-FR" smtClean="0"/>
              <a:t>CUBE2020</a:t>
            </a:r>
            <a:endParaRPr lang="fr-FR" dirty="0"/>
          </a:p>
        </p:txBody>
      </p:sp>
      <p:graphicFrame>
        <p:nvGraphicFramePr>
          <p:cNvPr id="5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6316350"/>
              </p:ext>
            </p:extLst>
          </p:nvPr>
        </p:nvGraphicFramePr>
        <p:xfrm>
          <a:off x="272480" y="1556792"/>
          <a:ext cx="9503345" cy="4699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6205995"/>
              </p:ext>
            </p:extLst>
          </p:nvPr>
        </p:nvGraphicFramePr>
        <p:xfrm>
          <a:off x="6321152" y="1340769"/>
          <a:ext cx="3486411" cy="1371600"/>
        </p:xfrm>
        <a:graphic>
          <a:graphicData uri="http://schemas.openxmlformats.org/drawingml/2006/table">
            <a:tbl>
              <a:tblPr/>
              <a:tblGrid>
                <a:gridCol w="2824263"/>
                <a:gridCol w="662148"/>
              </a:tblGrid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consommation moyenne mensuelle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Kwh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3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2 437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2 527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2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2 796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4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2 937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sous-sol &amp; mezzanine / RDC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3 045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réelle étage 5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3 520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601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Conso moyenne par étage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2 901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Personnalisé 1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007033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42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42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6606</TotalTime>
  <Words>771</Words>
  <Application>Microsoft Office PowerPoint</Application>
  <PresentationFormat>Format A4 (210 x 297 mm)</PresentationFormat>
  <Paragraphs>215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Nouvelle présentation</vt:lpstr>
      <vt:lpstr>Concours Usages Bâtiments Efficace 2020  Bâtiment de Paris – Premiers résultats 9 Octobre 2015</vt:lpstr>
      <vt:lpstr>Sommaire</vt:lpstr>
      <vt:lpstr>Avancement des actions</vt:lpstr>
      <vt:lpstr>Avancement des actions</vt:lpstr>
      <vt:lpstr>Consommation électrique mensuelle  RDC / SS et mezzanine</vt:lpstr>
      <vt:lpstr>Consommation électrique mensuelle étage numéro 1</vt:lpstr>
      <vt:lpstr>Consommation électrique mensuelle étage numéro 2</vt:lpstr>
      <vt:lpstr>Consommation électrique mensuelle étage numéro 3</vt:lpstr>
      <vt:lpstr>Consommation électrique mensuelle étage numéro 4 </vt:lpstr>
      <vt:lpstr>Consommation électrique mensuelle étage numéro 5</vt:lpstr>
      <vt:lpstr>Analyse des consommations : Électricité</vt:lpstr>
      <vt:lpstr>Prochaine rencontre </vt:lpstr>
    </vt:vector>
  </TitlesOfParts>
  <Company>NUM'CREATIVE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NGUYEN.TH</dc:creator>
  <cp:lastModifiedBy>SALLE.PARIS</cp:lastModifiedBy>
  <cp:revision>736</cp:revision>
  <cp:lastPrinted>2005-09-13T12:24:13Z</cp:lastPrinted>
  <dcterms:created xsi:type="dcterms:W3CDTF">2005-09-08T09:52:19Z</dcterms:created>
  <dcterms:modified xsi:type="dcterms:W3CDTF">2015-10-09T11:43:02Z</dcterms:modified>
</cp:coreProperties>
</file>