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449" r:id="rId4"/>
    <p:sldId id="366" r:id="rId5"/>
    <p:sldId id="451" r:id="rId6"/>
    <p:sldId id="450" r:id="rId7"/>
    <p:sldId id="439" r:id="rId8"/>
    <p:sldId id="452" r:id="rId9"/>
    <p:sldId id="457" r:id="rId10"/>
    <p:sldId id="352" r:id="rId11"/>
    <p:sldId id="454" r:id="rId12"/>
    <p:sldId id="455" r:id="rId13"/>
    <p:sldId id="456" r:id="rId14"/>
    <p:sldId id="459" r:id="rId15"/>
    <p:sldId id="458" r:id="rId16"/>
    <p:sldId id="460" r:id="rId17"/>
    <p:sldId id="469" r:id="rId18"/>
    <p:sldId id="461" r:id="rId19"/>
    <p:sldId id="463" r:id="rId20"/>
    <p:sldId id="465" r:id="rId21"/>
    <p:sldId id="464" r:id="rId22"/>
    <p:sldId id="466" r:id="rId23"/>
    <p:sldId id="467" r:id="rId24"/>
    <p:sldId id="468" r:id="rId25"/>
    <p:sldId id="430" r:id="rId26"/>
    <p:sldId id="365" r:id="rId27"/>
    <p:sldId id="32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7034" autoAdjust="0"/>
  </p:normalViewPr>
  <p:slideViewPr>
    <p:cSldViewPr>
      <p:cViewPr>
        <p:scale>
          <a:sx n="100" d="100"/>
          <a:sy n="100" d="100"/>
        </p:scale>
        <p:origin x="-528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Documents\Administratif\Cluster%20CAP%202020\Calculs%20pour%20pr&#233;sentation%20Habita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Documents\Administratif\Cluster%20CAP%202020\Calculs%20pour%20pr&#233;sentation%20Habita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Documents\Administratif\Cluster%20CAP%202020\Calculs%20pour%20pr&#233;sentation%20Habita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Documents\Administratif\Cluster%20CAP%202020\Calculs%20pour%20pr&#233;sentation%20Habita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uments\Administratif\Cluster%20CAP%202020\Calculs%20pour%20pr&#233;sentation%20Habitat.xlsx" TargetMode="Externa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Documents\Administratif\Cluster%20CAP%202020\Calculs%20pour%20pr&#233;sentation%20Habita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D:\Documents\Administratif\Cluster%20CAP%202020\Calculs%20pour%20pr&#233;sentation%20Habita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loudstationpublic\10.002%20-%20Aplus-projets\15.040%20-%20Foyer%20Anderlechtois%20-%20Goujons\11.%20Esquisse\15.040%20Goujons%20-%20Calculs%20Concour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D:\Documents\Administratif\Cluster%20CAP%202020\Calculs%20pour%20pr&#233;sentation%20Habit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Répartition des pertes par appartement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'Détails goujons'!$D$9</c:f>
              <c:strCache>
                <c:ptCount val="1"/>
                <c:pt idx="0">
                  <c:v>Parois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'Détails goujons'!$C$21:$C$23</c:f>
              <c:strCache>
                <c:ptCount val="3"/>
                <c:pt idx="0">
                  <c:v>Rez</c:v>
                </c:pt>
                <c:pt idx="1">
                  <c:v>Centre</c:v>
                </c:pt>
                <c:pt idx="2">
                  <c:v>Toiture</c:v>
                </c:pt>
              </c:strCache>
            </c:strRef>
          </c:cat>
          <c:val>
            <c:numRef>
              <c:f>'Détails goujons'!$D$21:$D$23</c:f>
              <c:numCache>
                <c:formatCode>#,##0</c:formatCode>
                <c:ptCount val="3"/>
                <c:pt idx="0">
                  <c:v>74857</c:v>
                </c:pt>
                <c:pt idx="1">
                  <c:v>21951</c:v>
                </c:pt>
                <c:pt idx="2">
                  <c:v>86080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4D-4EE6-AFB5-51270C6285D8}"/>
            </c:ext>
          </c:extLst>
        </c:ser>
        <c:ser>
          <c:idx val="1"/>
          <c:order val="1"/>
          <c:tx>
            <c:strRef>
              <c:f>'Détails goujons'!$E$9</c:f>
              <c:strCache>
                <c:ptCount val="1"/>
                <c:pt idx="0">
                  <c:v>Infiltrations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'Détails goujons'!$C$21:$C$23</c:f>
              <c:strCache>
                <c:ptCount val="3"/>
                <c:pt idx="0">
                  <c:v>Rez</c:v>
                </c:pt>
                <c:pt idx="1">
                  <c:v>Centre</c:v>
                </c:pt>
                <c:pt idx="2">
                  <c:v>Toiture</c:v>
                </c:pt>
              </c:strCache>
            </c:strRef>
          </c:cat>
          <c:val>
            <c:numRef>
              <c:f>'Détails goujons'!$E$21:$E$23</c:f>
              <c:numCache>
                <c:formatCode>#,##0</c:formatCode>
                <c:ptCount val="3"/>
                <c:pt idx="0">
                  <c:v>3532</c:v>
                </c:pt>
                <c:pt idx="1">
                  <c:v>2922.3775620280476</c:v>
                </c:pt>
                <c:pt idx="2">
                  <c:v>3589.1521035598707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4D-4EE6-AFB5-51270C6285D8}"/>
            </c:ext>
          </c:extLst>
        </c:ser>
        <c:ser>
          <c:idx val="2"/>
          <c:order val="2"/>
          <c:tx>
            <c:strRef>
              <c:f>'Détails goujons'!$F$9</c:f>
              <c:strCache>
                <c:ptCount val="1"/>
                <c:pt idx="0">
                  <c:v>Ventilation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'Détails goujons'!$C$21:$C$23</c:f>
              <c:strCache>
                <c:ptCount val="3"/>
                <c:pt idx="0">
                  <c:v>Rez</c:v>
                </c:pt>
                <c:pt idx="1">
                  <c:v>Centre</c:v>
                </c:pt>
                <c:pt idx="2">
                  <c:v>Toiture</c:v>
                </c:pt>
              </c:strCache>
            </c:strRef>
          </c:cat>
          <c:val>
            <c:numRef>
              <c:f>'Détails goujons'!$F$21:$F$23</c:f>
              <c:numCache>
                <c:formatCode>#,##0</c:formatCode>
                <c:ptCount val="3"/>
                <c:pt idx="0">
                  <c:v>15312</c:v>
                </c:pt>
                <c:pt idx="1">
                  <c:v>9943.6224379719533</c:v>
                </c:pt>
                <c:pt idx="2">
                  <c:v>14267.847896440129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4D-4EE6-AFB5-51270C628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4551680"/>
        <c:axId val="34553216"/>
      </c:barChart>
      <c:catAx>
        <c:axId val="3455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553216"/>
        <c:crosses val="autoZero"/>
        <c:auto val="1"/>
        <c:lblAlgn val="ctr"/>
        <c:lblOffset val="100"/>
        <c:noMultiLvlLbl val="0"/>
      </c:catAx>
      <c:valAx>
        <c:axId val="345532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455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'Détails goujons'!$C$39</c:f>
              <c:strCache>
                <c:ptCount val="1"/>
                <c:pt idx="0">
                  <c:v>Immeuble avant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EC-4589-89B9-E51E30F5D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EC-4589-89B9-E51E30F5DF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EC-4589-89B9-E51E30F5DF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'Détails goujons'!$D$38:$F$38</c:f>
              <c:strCache>
                <c:ptCount val="3"/>
                <c:pt idx="0">
                  <c:v>Parois</c:v>
                </c:pt>
                <c:pt idx="1">
                  <c:v>Infiltrations</c:v>
                </c:pt>
                <c:pt idx="2">
                  <c:v>Ventilation</c:v>
                </c:pt>
              </c:strCache>
            </c:strRef>
          </c:cat>
          <c:val>
            <c:numRef>
              <c:f>'Détails goujons'!$D$39:$F$39</c:f>
              <c:numCache>
                <c:formatCode>#,##0.00</c:formatCode>
                <c:ptCount val="3"/>
                <c:pt idx="0">
                  <c:v>3177987.5</c:v>
                </c:pt>
                <c:pt idx="1">
                  <c:v>334285.82883854728</c:v>
                </c:pt>
                <c:pt idx="2">
                  <c:v>1171385.004494786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7EC-4589-89B9-E51E30F5DFF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Synthèse!$C$14</c:f>
              <c:strCache>
                <c:ptCount val="1"/>
                <c:pt idx="0">
                  <c:v>Bâtiment existant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76-4C6E-B0CD-D4E97169A2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76-4C6E-B0CD-D4E97169A2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76-4C6E-B0CD-D4E97169A2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76-4C6E-B0CD-D4E97169A2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D76-4C6E-B0CD-D4E97169A2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D76-4C6E-B0CD-D4E97169A20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D76-4C6E-B0CD-D4E97169A20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D76-4C6E-B0CD-D4E97169A2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Synthèse!$D$12:$K$13</c:f>
              <c:multiLvlStrCache>
                <c:ptCount val="8"/>
                <c:lvl>
                  <c:pt idx="0">
                    <c:v>Parois</c:v>
                  </c:pt>
                  <c:pt idx="1">
                    <c:v>Infiltrations</c:v>
                  </c:pt>
                  <c:pt idx="2">
                    <c:v>Ventilation</c:v>
                  </c:pt>
                  <c:pt idx="3">
                    <c:v>Besoins</c:v>
                  </c:pt>
                  <c:pt idx="4">
                    <c:v>Pertes boucles</c:v>
                  </c:pt>
                  <c:pt idx="5">
                    <c:v>Production - Régulation</c:v>
                  </c:pt>
                  <c:pt idx="6">
                    <c:v>Emission</c:v>
                  </c:pt>
                  <c:pt idx="7">
                    <c:v>Distribution</c:v>
                  </c:pt>
                </c:lvl>
                <c:lvl>
                  <c:pt idx="0">
                    <c:v>Pertes enveloppe</c:v>
                  </c:pt>
                  <c:pt idx="3">
                    <c:v>ECS</c:v>
                  </c:pt>
                  <c:pt idx="5">
                    <c:v>Systèmes</c:v>
                  </c:pt>
                </c:lvl>
              </c:multiLvlStrCache>
            </c:multiLvlStrRef>
          </c:cat>
          <c:val>
            <c:numRef>
              <c:f>Synthèse!$D$14:$K$14</c:f>
              <c:numCache>
                <c:formatCode>#,##0</c:formatCode>
                <c:ptCount val="8"/>
                <c:pt idx="0">
                  <c:v>2031708.1450931339</c:v>
                </c:pt>
                <c:pt idx="1">
                  <c:v>213711.11158885484</c:v>
                </c:pt>
                <c:pt idx="2">
                  <c:v>748874.07665134431</c:v>
                </c:pt>
                <c:pt idx="3">
                  <c:v>663862.25888888887</c:v>
                </c:pt>
                <c:pt idx="4">
                  <c:v>663862.25888888887</c:v>
                </c:pt>
                <c:pt idx="5">
                  <c:v>864403.57022222225</c:v>
                </c:pt>
                <c:pt idx="6">
                  <c:v>149714.66666666666</c:v>
                </c:pt>
                <c:pt idx="7">
                  <c:v>220000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D76-4C6E-B0CD-D4E97169A20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Synthèse!$C$51</c:f>
              <c:strCache>
                <c:ptCount val="1"/>
                <c:pt idx="0">
                  <c:v>Bâtiment existant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52-4426-8D09-F87B3A3ECC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52-4426-8D09-F87B3A3ECC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52-4426-8D09-F87B3A3ECC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52-4426-8D09-F87B3A3ECC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Synthèse!$D$50:$G$50</c:f>
              <c:strCache>
                <c:ptCount val="4"/>
                <c:pt idx="0">
                  <c:v>Chauffage</c:v>
                </c:pt>
                <c:pt idx="1">
                  <c:v>Eau chaude sanitaire</c:v>
                </c:pt>
                <c:pt idx="2">
                  <c:v>Electricité appartements</c:v>
                </c:pt>
                <c:pt idx="3">
                  <c:v>Electricité communs</c:v>
                </c:pt>
              </c:strCache>
            </c:strRef>
          </c:cat>
          <c:val>
            <c:numRef>
              <c:f>Synthèse!$D$51:$G$51</c:f>
              <c:numCache>
                <c:formatCode>#,##0</c:formatCode>
                <c:ptCount val="4"/>
                <c:pt idx="0">
                  <c:v>199189.59764114569</c:v>
                </c:pt>
                <c:pt idx="1">
                  <c:v>78617.206758854256</c:v>
                </c:pt>
                <c:pt idx="2">
                  <c:v>190500</c:v>
                </c:pt>
                <c:pt idx="3">
                  <c:v>65000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E52-4426-8D09-F87B3A3ECCF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Synthèse!$D$12:$D$13</c:f>
              <c:strCache>
                <c:ptCount val="2"/>
                <c:pt idx="0">
                  <c:v>Pertes enveloppe</c:v>
                </c:pt>
                <c:pt idx="1">
                  <c:v>Parois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Synthèse!$C$14:$C$16</c:f>
              <c:strCache>
                <c:ptCount val="3"/>
                <c:pt idx="0">
                  <c:v>Bâtiment existant</c:v>
                </c:pt>
                <c:pt idx="1">
                  <c:v>Bâtiment rénové</c:v>
                </c:pt>
                <c:pt idx="2">
                  <c:v>Bâtiment passif</c:v>
                </c:pt>
              </c:strCache>
            </c:strRef>
          </c:cat>
          <c:val>
            <c:numRef>
              <c:f>Synthèse!$D$14:$D$16</c:f>
              <c:numCache>
                <c:formatCode>#,##0</c:formatCode>
                <c:ptCount val="3"/>
                <c:pt idx="0">
                  <c:v>2031708.1450931339</c:v>
                </c:pt>
                <c:pt idx="1">
                  <c:v>194980.43555058763</c:v>
                </c:pt>
                <c:pt idx="2">
                  <c:v>213198.07500000001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BE-4F25-A9BE-A2BD9BAEF516}"/>
            </c:ext>
          </c:extLst>
        </c:ser>
        <c:ser>
          <c:idx val="1"/>
          <c:order val="1"/>
          <c:tx>
            <c:strRef>
              <c:f>Synthèse!$E$12:$E$13</c:f>
              <c:strCache>
                <c:ptCount val="2"/>
                <c:pt idx="0">
                  <c:v>Pertes enveloppe</c:v>
                </c:pt>
                <c:pt idx="1">
                  <c:v>Infiltrations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Synthèse!$C$14:$C$16</c:f>
              <c:strCache>
                <c:ptCount val="3"/>
                <c:pt idx="0">
                  <c:v>Bâtiment existant</c:v>
                </c:pt>
                <c:pt idx="1">
                  <c:v>Bâtiment rénové</c:v>
                </c:pt>
                <c:pt idx="2">
                  <c:v>Bâtiment passif</c:v>
                </c:pt>
              </c:strCache>
            </c:strRef>
          </c:cat>
          <c:val>
            <c:numRef>
              <c:f>Synthèse!$E$14:$E$16</c:f>
              <c:numCache>
                <c:formatCode>#,##0</c:formatCode>
                <c:ptCount val="3"/>
                <c:pt idx="0">
                  <c:v>213711.11158885484</c:v>
                </c:pt>
                <c:pt idx="1">
                  <c:v>44828.484232459763</c:v>
                </c:pt>
                <c:pt idx="2">
                  <c:v>71066.024999999994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BE-4F25-A9BE-A2BD9BAEF516}"/>
            </c:ext>
          </c:extLst>
        </c:ser>
        <c:ser>
          <c:idx val="2"/>
          <c:order val="2"/>
          <c:tx>
            <c:strRef>
              <c:f>Synthèse!$F$12:$F$13</c:f>
              <c:strCache>
                <c:ptCount val="2"/>
                <c:pt idx="0">
                  <c:v>Pertes enveloppe</c:v>
                </c:pt>
                <c:pt idx="1">
                  <c:v>Ventilation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Synthèse!$C$14:$C$16</c:f>
              <c:strCache>
                <c:ptCount val="3"/>
                <c:pt idx="0">
                  <c:v>Bâtiment existant</c:v>
                </c:pt>
                <c:pt idx="1">
                  <c:v>Bâtiment rénové</c:v>
                </c:pt>
                <c:pt idx="2">
                  <c:v>Bâtiment passif</c:v>
                </c:pt>
              </c:strCache>
            </c:strRef>
          </c:cat>
          <c:val>
            <c:numRef>
              <c:f>Synthèse!$F$14:$F$16</c:f>
              <c:numCache>
                <c:formatCode>#,##0</c:formatCode>
                <c:ptCount val="3"/>
                <c:pt idx="0">
                  <c:v>748874.07665134431</c:v>
                </c:pt>
                <c:pt idx="1">
                  <c:v>304983.28855028603</c:v>
                </c:pt>
                <c:pt idx="2">
                  <c:v>189509.40000000002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BE-4F25-A9BE-A2BD9BAEF516}"/>
            </c:ext>
          </c:extLst>
        </c:ser>
        <c:ser>
          <c:idx val="3"/>
          <c:order val="3"/>
          <c:tx>
            <c:strRef>
              <c:f>Synthèse!$G$12:$G$13</c:f>
              <c:strCache>
                <c:ptCount val="2"/>
                <c:pt idx="0">
                  <c:v>ECS</c:v>
                </c:pt>
                <c:pt idx="1">
                  <c:v>Besoins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Synthèse!$C$14:$C$16</c:f>
              <c:strCache>
                <c:ptCount val="3"/>
                <c:pt idx="0">
                  <c:v>Bâtiment existant</c:v>
                </c:pt>
                <c:pt idx="1">
                  <c:v>Bâtiment rénové</c:v>
                </c:pt>
                <c:pt idx="2">
                  <c:v>Bâtiment passif</c:v>
                </c:pt>
              </c:strCache>
            </c:strRef>
          </c:cat>
          <c:val>
            <c:numRef>
              <c:f>Synthèse!$G$14:$G$16</c:f>
              <c:numCache>
                <c:formatCode>#,##0</c:formatCode>
                <c:ptCount val="3"/>
                <c:pt idx="0">
                  <c:v>663862.25888888887</c:v>
                </c:pt>
                <c:pt idx="1">
                  <c:v>663862.25888888887</c:v>
                </c:pt>
                <c:pt idx="2">
                  <c:v>663862.25888888887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BE-4F25-A9BE-A2BD9BAEF516}"/>
            </c:ext>
          </c:extLst>
        </c:ser>
        <c:ser>
          <c:idx val="4"/>
          <c:order val="4"/>
          <c:tx>
            <c:strRef>
              <c:f>Synthèse!$H$12:$H$13</c:f>
              <c:strCache>
                <c:ptCount val="2"/>
                <c:pt idx="0">
                  <c:v>ECS</c:v>
                </c:pt>
                <c:pt idx="1">
                  <c:v>Pertes boucles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Synthèse!$C$14:$C$16</c:f>
              <c:strCache>
                <c:ptCount val="3"/>
                <c:pt idx="0">
                  <c:v>Bâtiment existant</c:v>
                </c:pt>
                <c:pt idx="1">
                  <c:v>Bâtiment rénové</c:v>
                </c:pt>
                <c:pt idx="2">
                  <c:v>Bâtiment passif</c:v>
                </c:pt>
              </c:strCache>
            </c:strRef>
          </c:cat>
          <c:val>
            <c:numRef>
              <c:f>Synthèse!$H$14:$H$16</c:f>
              <c:numCache>
                <c:formatCode>#,##0</c:formatCode>
                <c:ptCount val="3"/>
                <c:pt idx="0">
                  <c:v>663862.25888888887</c:v>
                </c:pt>
                <c:pt idx="1">
                  <c:v>663862.25888888887</c:v>
                </c:pt>
                <c:pt idx="2">
                  <c:v>663862.25888888887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BE-4F25-A9BE-A2BD9BAEF516}"/>
            </c:ext>
          </c:extLst>
        </c:ser>
        <c:ser>
          <c:idx val="5"/>
          <c:order val="5"/>
          <c:tx>
            <c:strRef>
              <c:f>Synthèse!$I$12:$I$13</c:f>
              <c:strCache>
                <c:ptCount val="2"/>
                <c:pt idx="0">
                  <c:v>Systèmes</c:v>
                </c:pt>
                <c:pt idx="1">
                  <c:v>Production - Régulation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Synthèse!$C$14:$C$16</c:f>
              <c:strCache>
                <c:ptCount val="3"/>
                <c:pt idx="0">
                  <c:v>Bâtiment existant</c:v>
                </c:pt>
                <c:pt idx="1">
                  <c:v>Bâtiment rénové</c:v>
                </c:pt>
                <c:pt idx="2">
                  <c:v>Bâtiment passif</c:v>
                </c:pt>
              </c:strCache>
            </c:strRef>
          </c:cat>
          <c:val>
            <c:numRef>
              <c:f>Synthèse!$I$14:$I$16</c:f>
              <c:numCache>
                <c:formatCode>#,##0</c:formatCode>
                <c:ptCount val="3"/>
                <c:pt idx="0">
                  <c:v>864403.57022222225</c:v>
                </c:pt>
                <c:pt idx="1">
                  <c:v>374503.34522222227</c:v>
                </c:pt>
                <c:pt idx="2">
                  <c:v>180149.80177777779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5BE-4F25-A9BE-A2BD9BAEF516}"/>
            </c:ext>
          </c:extLst>
        </c:ser>
        <c:ser>
          <c:idx val="6"/>
          <c:order val="6"/>
          <c:tx>
            <c:strRef>
              <c:f>Synthèse!$J$12:$J$13</c:f>
              <c:strCache>
                <c:ptCount val="2"/>
                <c:pt idx="0">
                  <c:v>Systèmes</c:v>
                </c:pt>
                <c:pt idx="1">
                  <c:v>Emission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Synthèse!$C$14:$C$16</c:f>
              <c:strCache>
                <c:ptCount val="3"/>
                <c:pt idx="0">
                  <c:v>Bâtiment existant</c:v>
                </c:pt>
                <c:pt idx="1">
                  <c:v>Bâtiment rénové</c:v>
                </c:pt>
                <c:pt idx="2">
                  <c:v>Bâtiment passif</c:v>
                </c:pt>
              </c:strCache>
            </c:strRef>
          </c:cat>
          <c:val>
            <c:numRef>
              <c:f>Synthèse!$J$14:$J$16</c:f>
              <c:numCache>
                <c:formatCode>#,##0</c:formatCode>
                <c:ptCount val="3"/>
                <c:pt idx="0">
                  <c:v>149714.66666666666</c:v>
                </c:pt>
                <c:pt idx="1">
                  <c:v>27239.610416666677</c:v>
                </c:pt>
                <c:pt idx="2">
                  <c:v>23688.675000000003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5BE-4F25-A9BE-A2BD9BAEF516}"/>
            </c:ext>
          </c:extLst>
        </c:ser>
        <c:ser>
          <c:idx val="7"/>
          <c:order val="7"/>
          <c:tx>
            <c:strRef>
              <c:f>Synthèse!$K$12:$K$13</c:f>
              <c:strCache>
                <c:ptCount val="2"/>
                <c:pt idx="0">
                  <c:v>Systèmes</c:v>
                </c:pt>
                <c:pt idx="1">
                  <c:v>Distribution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Synthèse!$C$14:$C$16</c:f>
              <c:strCache>
                <c:ptCount val="3"/>
                <c:pt idx="0">
                  <c:v>Bâtiment existant</c:v>
                </c:pt>
                <c:pt idx="1">
                  <c:v>Bâtiment rénové</c:v>
                </c:pt>
                <c:pt idx="2">
                  <c:v>Bâtiment passif</c:v>
                </c:pt>
              </c:strCache>
            </c:strRef>
          </c:cat>
          <c:val>
            <c:numRef>
              <c:f>Synthèse!$K$14:$K$16</c:f>
              <c:numCache>
                <c:formatCode>#,##0</c:formatCode>
                <c:ptCount val="3"/>
                <c:pt idx="0">
                  <c:v>220000</c:v>
                </c:pt>
                <c:pt idx="1">
                  <c:v>220000</c:v>
                </c:pt>
                <c:pt idx="2">
                  <c:v>220000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5BE-4F25-A9BE-A2BD9BAEF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00640"/>
        <c:axId val="40802176"/>
      </c:barChart>
      <c:catAx>
        <c:axId val="408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802176"/>
        <c:crosses val="autoZero"/>
        <c:auto val="1"/>
        <c:lblAlgn val="ctr"/>
        <c:lblOffset val="100"/>
        <c:noMultiLvlLbl val="0"/>
      </c:catAx>
      <c:valAx>
        <c:axId val="4080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8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Synthèse!$C$57</c:f>
              <c:strCache>
                <c:ptCount val="1"/>
                <c:pt idx="0">
                  <c:v>Bâtiment rénové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A4-4EA8-8680-1CA6293316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A4-4EA8-8680-1CA6293316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A4-4EA8-8680-1CA6293316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Synthèse!$D$55:$F$55</c:f>
              <c:strCache>
                <c:ptCount val="3"/>
                <c:pt idx="0">
                  <c:v>Chauffage et ECS</c:v>
                </c:pt>
                <c:pt idx="1">
                  <c:v>Boucle chaleur et ECS</c:v>
                </c:pt>
                <c:pt idx="2">
                  <c:v>Pertes production</c:v>
                </c:pt>
              </c:strCache>
            </c:strRef>
          </c:cat>
          <c:val>
            <c:numRef>
              <c:f>Synthèse!$D$57:$F$57</c:f>
              <c:numCache>
                <c:formatCode>#,##0</c:formatCode>
                <c:ptCount val="3"/>
                <c:pt idx="0">
                  <c:v>1235894.077638889</c:v>
                </c:pt>
                <c:pt idx="1">
                  <c:v>883862.25888888887</c:v>
                </c:pt>
                <c:pt idx="2">
                  <c:v>374503.34522222227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8A4-4EA8-8680-1CA62933161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Synthèse!$C$56</c:f>
              <c:strCache>
                <c:ptCount val="1"/>
                <c:pt idx="0">
                  <c:v>Bâtiment existant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01-46DE-BC57-D88F1ED0FA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01-46DE-BC57-D88F1ED0FA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01-46DE-BC57-D88F1ED0FA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Synthèse!$D$55:$F$55</c:f>
              <c:strCache>
                <c:ptCount val="3"/>
                <c:pt idx="0">
                  <c:v>Chauffage et ECS</c:v>
                </c:pt>
                <c:pt idx="1">
                  <c:v>Boucle chaleur et ECS</c:v>
                </c:pt>
                <c:pt idx="2">
                  <c:v>Pertes production</c:v>
                </c:pt>
              </c:strCache>
            </c:strRef>
          </c:cat>
          <c:val>
            <c:numRef>
              <c:f>Synthèse!$D$56:$F$56</c:f>
              <c:numCache>
                <c:formatCode>#,##0</c:formatCode>
                <c:ptCount val="3"/>
                <c:pt idx="0">
                  <c:v>3807870.2588888886</c:v>
                </c:pt>
                <c:pt idx="1">
                  <c:v>883862.25888888887</c:v>
                </c:pt>
                <c:pt idx="2">
                  <c:v>864403.57022222225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301-46DE-BC57-D88F1ED0FAA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ETM!$N$23:$N$24</c:f>
              <c:strCache>
                <c:ptCount val="2"/>
                <c:pt idx="0">
                  <c:v>Coût cumulé sur 20 ans (hors inflation)</c:v>
                </c:pt>
              </c:strCache>
            </c:strRef>
          </c:tx>
          <c:invertIfNegative val="0"/>
          <c:cat>
            <c:strRef>
              <c:f>ETM!$C$25:$C$28</c:f>
              <c:strCache>
                <c:ptCount val="4"/>
                <c:pt idx="0">
                  <c:v>C</c:v>
                </c:pt>
                <c:pt idx="1">
                  <c:v>C+</c:v>
                </c:pt>
                <c:pt idx="2">
                  <c:v>D</c:v>
                </c:pt>
                <c:pt idx="3">
                  <c:v>D décentralisé</c:v>
                </c:pt>
              </c:strCache>
            </c:strRef>
          </c:cat>
          <c:val>
            <c:numRef>
              <c:f>ETM!$N$25:$N$28</c:f>
              <c:numCache>
                <c:formatCode>#,##0" €"</c:formatCode>
                <c:ptCount val="4"/>
                <c:pt idx="0">
                  <c:v>6473426.2919999994</c:v>
                </c:pt>
                <c:pt idx="1">
                  <c:v>6546930.9720000001</c:v>
                </c:pt>
                <c:pt idx="2">
                  <c:v>6555009.3019999992</c:v>
                </c:pt>
                <c:pt idx="3">
                  <c:v>5867250.9169999994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DD-4E54-B3AF-141D778421EE}"/>
            </c:ext>
          </c:extLst>
        </c:ser>
        <c:ser>
          <c:idx val="1"/>
          <c:order val="1"/>
          <c:tx>
            <c:strRef>
              <c:f>ETM!$O$23:$O$24</c:f>
              <c:strCache>
                <c:ptCount val="2"/>
                <c:pt idx="0">
                  <c:v>EnP</c:v>
                </c:pt>
                <c:pt idx="1">
                  <c:v>kWh/an</c:v>
                </c:pt>
              </c:strCache>
            </c:strRef>
          </c:tx>
          <c:invertIfNegative val="0"/>
          <c:cat>
            <c:strRef>
              <c:f>ETM!$C$25:$C$28</c:f>
              <c:strCache>
                <c:ptCount val="4"/>
                <c:pt idx="0">
                  <c:v>C</c:v>
                </c:pt>
                <c:pt idx="1">
                  <c:v>C+</c:v>
                </c:pt>
                <c:pt idx="2">
                  <c:v>D</c:v>
                </c:pt>
                <c:pt idx="3">
                  <c:v>D décentralisé</c:v>
                </c:pt>
              </c:strCache>
            </c:strRef>
          </c:cat>
          <c:val>
            <c:numRef>
              <c:f>ETM!$O$25:$O$28</c:f>
              <c:numCache>
                <c:formatCode>#,##0</c:formatCode>
                <c:ptCount val="4"/>
                <c:pt idx="0">
                  <c:v>3484386.6499999994</c:v>
                </c:pt>
                <c:pt idx="1">
                  <c:v>3386690.2499999995</c:v>
                </c:pt>
                <c:pt idx="2">
                  <c:v>2415085.15</c:v>
                </c:pt>
                <c:pt idx="3">
                  <c:v>2681333.0999999996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DD-4E54-B3AF-141D778421EE}"/>
            </c:ext>
          </c:extLst>
        </c:ser>
        <c:ser>
          <c:idx val="2"/>
          <c:order val="2"/>
          <c:tx>
            <c:strRef>
              <c:f>ETM!$P$23:$P$24</c:f>
              <c:strCache>
                <c:ptCount val="2"/>
                <c:pt idx="0">
                  <c:v>CO2</c:v>
                </c:pt>
                <c:pt idx="1">
                  <c:v>kg CO2/an</c:v>
                </c:pt>
              </c:strCache>
            </c:strRef>
          </c:tx>
          <c:invertIfNegative val="0"/>
          <c:cat>
            <c:strRef>
              <c:f>ETM!$C$25:$C$28</c:f>
              <c:strCache>
                <c:ptCount val="4"/>
                <c:pt idx="0">
                  <c:v>C</c:v>
                </c:pt>
                <c:pt idx="1">
                  <c:v>C+</c:v>
                </c:pt>
                <c:pt idx="2">
                  <c:v>D</c:v>
                </c:pt>
                <c:pt idx="3">
                  <c:v>D décentralisé</c:v>
                </c:pt>
              </c:strCache>
            </c:strRef>
          </c:cat>
          <c:val>
            <c:numRef>
              <c:f>ETM!$P$25:$P$28</c:f>
              <c:numCache>
                <c:formatCode>#,##0</c:formatCode>
                <c:ptCount val="4"/>
                <c:pt idx="0">
                  <c:v>278951.77337999997</c:v>
                </c:pt>
                <c:pt idx="1">
                  <c:v>272601.50737999997</c:v>
                </c:pt>
                <c:pt idx="2">
                  <c:v>229029.56631999998</c:v>
                </c:pt>
                <c:pt idx="3">
                  <c:v>246335.68306999997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DD-4E54-B3AF-141D77842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45504"/>
        <c:axId val="73047040"/>
      </c:barChart>
      <c:catAx>
        <c:axId val="7304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047040"/>
        <c:crosses val="autoZero"/>
        <c:auto val="1"/>
        <c:lblAlgn val="ctr"/>
        <c:lblOffset val="100"/>
        <c:noMultiLvlLbl val="0"/>
      </c:catAx>
      <c:valAx>
        <c:axId val="73047040"/>
        <c:scaling>
          <c:orientation val="minMax"/>
        </c:scaling>
        <c:delete val="0"/>
        <c:axPos val="l"/>
        <c:majorGridlines/>
        <c:numFmt formatCode="#,##0&quot; €&quot;" sourceLinked="1"/>
        <c:majorTickMark val="out"/>
        <c:minorTickMark val="none"/>
        <c:tickLblPos val="nextTo"/>
        <c:crossAx val="73045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Synthèse!$G$22</c:f>
              <c:strCache>
                <c:ptCount val="1"/>
                <c:pt idx="0">
                  <c:v>kWh économisé/€ investi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Synthèse!$C$23:$D$26</c:f>
              <c:multiLvlStrCache>
                <c:ptCount val="4"/>
                <c:lvl>
                  <c:pt idx="2">
                    <c:v>Avant rénovation enveloppe</c:v>
                  </c:pt>
                  <c:pt idx="3">
                    <c:v>Après rénovation enveloppe</c:v>
                  </c:pt>
                </c:lvl>
                <c:lvl>
                  <c:pt idx="0">
                    <c:v>Isolation parois</c:v>
                  </c:pt>
                  <c:pt idx="1">
                    <c:v>Remplacement ventilation</c:v>
                  </c:pt>
                  <c:pt idx="2">
                    <c:v>Remplacement système de production de chaleur</c:v>
                  </c:pt>
                </c:lvl>
              </c:multiLvlStrCache>
            </c:multiLvlStrRef>
          </c:cat>
          <c:val>
            <c:numRef>
              <c:f>Synthèse!$G$23:$G$26</c:f>
              <c:numCache>
                <c:formatCode>_(* #,##0.00_);_(* \(#,##0.00\);_(* "-"??_);_(@_)</c:formatCode>
                <c:ptCount val="4"/>
                <c:pt idx="0">
                  <c:v>0.20056103368989414</c:v>
                </c:pt>
                <c:pt idx="1">
                  <c:v>4.8848199999999953E-2</c:v>
                </c:pt>
                <c:pt idx="2">
                  <c:v>0.99809777777777753</c:v>
                </c:pt>
                <c:pt idx="3">
                  <c:v>0.27239610416666671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4-4C3C-A668-40D062678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96800"/>
        <c:axId val="33998336"/>
      </c:barChart>
      <c:catAx>
        <c:axId val="3399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998336"/>
        <c:crosses val="autoZero"/>
        <c:auto val="1"/>
        <c:lblAlgn val="ctr"/>
        <c:lblOffset val="100"/>
        <c:noMultiLvlLbl val="0"/>
      </c:catAx>
      <c:valAx>
        <c:axId val="3399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99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5F228-FC70-418B-B01E-F79C24FAD943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EF7F4541-75D8-4D4B-A460-9BB0F1660435}">
      <dgm:prSet phldrT="[Texte]"/>
      <dgm:spPr/>
      <dgm:t>
        <a:bodyPr/>
        <a:lstStyle/>
        <a:p>
          <a:pPr algn="ctr"/>
          <a:r>
            <a:rPr lang="fr-FR" b="0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Comptabilité énergétique</a:t>
          </a:r>
        </a:p>
      </dgm:t>
    </dgm:pt>
    <dgm:pt modelId="{6FC2A415-01CF-4969-8D13-75CD54164157}" type="parTrans" cxnId="{268A099D-5A18-4D75-BBFC-FF82B0D04D0B}">
      <dgm:prSet/>
      <dgm:spPr/>
      <dgm:t>
        <a:bodyPr/>
        <a:lstStyle/>
        <a:p>
          <a:pPr algn="ctr"/>
          <a:endParaRPr lang="fr-F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91067F0-E9CB-462B-9FD4-E3FA669C3594}" type="sibTrans" cxnId="{268A099D-5A18-4D75-BBFC-FF82B0D04D0B}">
      <dgm:prSet/>
      <dgm:spPr/>
      <dgm:t>
        <a:bodyPr/>
        <a:lstStyle/>
        <a:p>
          <a:pPr algn="ctr"/>
          <a:endParaRPr lang="fr-F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04C874A-328F-4E46-A33A-797F6837245C}">
      <dgm:prSet phldrT="[Texte]"/>
      <dgm:spPr/>
      <dgm:t>
        <a:bodyPr/>
        <a:lstStyle/>
        <a:p>
          <a:pPr algn="ctr"/>
          <a:r>
            <a: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: Plan d'actions</a:t>
          </a:r>
        </a:p>
      </dgm:t>
    </dgm:pt>
    <dgm:pt modelId="{878E81BD-BC0A-4A0C-B936-CD9D81CF23BD}" type="parTrans" cxnId="{0D6D712A-4E94-491A-BC94-8D747FF0D219}">
      <dgm:prSet/>
      <dgm:spPr/>
      <dgm:t>
        <a:bodyPr/>
        <a:lstStyle/>
        <a:p>
          <a:pPr algn="ctr"/>
          <a:endParaRPr lang="fr-F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AC1B766-B50F-40BE-AE5C-0502096D020B}" type="sibTrans" cxnId="{0D6D712A-4E94-491A-BC94-8D747FF0D219}">
      <dgm:prSet/>
      <dgm:spPr/>
      <dgm:t>
        <a:bodyPr/>
        <a:lstStyle/>
        <a:p>
          <a:pPr algn="ctr"/>
          <a:endParaRPr lang="fr-F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E43F5E0-829D-4F95-B57D-9C47536AB589}">
      <dgm:prSet phldrT="[Texte]"/>
      <dgm:spPr/>
      <dgm:t>
        <a:bodyPr/>
        <a:lstStyle/>
        <a:p>
          <a:pPr algn="ctr"/>
          <a:r>
            <a: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 : Suivi des consommations</a:t>
          </a:r>
        </a:p>
      </dgm:t>
    </dgm:pt>
    <dgm:pt modelId="{7EAA6909-49D9-4BF7-80E1-3FF1E5FC59AD}" type="parTrans" cxnId="{7D36BC07-BD86-4665-B3CE-D0F2FDFD2494}">
      <dgm:prSet/>
      <dgm:spPr/>
      <dgm:t>
        <a:bodyPr/>
        <a:lstStyle/>
        <a:p>
          <a:pPr algn="ctr"/>
          <a:endParaRPr lang="fr-F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BF85490-845B-475C-81E3-E6DD82A67545}" type="sibTrans" cxnId="{7D36BC07-BD86-4665-B3CE-D0F2FDFD2494}">
      <dgm:prSet/>
      <dgm:spPr/>
      <dgm:t>
        <a:bodyPr/>
        <a:lstStyle/>
        <a:p>
          <a:pPr algn="ctr"/>
          <a:endParaRPr lang="fr-F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B1E729C-3F39-482B-AD34-351C5F3A90BC}">
      <dgm:prSet phldrT="[Texte]"/>
      <dgm:spPr/>
      <dgm:t>
        <a:bodyPr/>
        <a:lstStyle/>
        <a:p>
          <a:pPr algn="ctr"/>
          <a:r>
            <a: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 : Analyse des résultats</a:t>
          </a:r>
        </a:p>
      </dgm:t>
    </dgm:pt>
    <dgm:pt modelId="{77593D6D-9A42-45CE-A455-442B5B38FD0F}" type="parTrans" cxnId="{02EBD2B6-DBE5-4394-8790-E0D47717AC3E}">
      <dgm:prSet/>
      <dgm:spPr/>
      <dgm:t>
        <a:bodyPr/>
        <a:lstStyle/>
        <a:p>
          <a:pPr algn="ctr"/>
          <a:endParaRPr lang="fr-F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466E8CA-246F-4689-A7E1-98D4BFCF444F}" type="sibTrans" cxnId="{02EBD2B6-DBE5-4394-8790-E0D47717AC3E}">
      <dgm:prSet/>
      <dgm:spPr/>
      <dgm:t>
        <a:bodyPr/>
        <a:lstStyle/>
        <a:p>
          <a:pPr algn="ctr"/>
          <a:endParaRPr lang="fr-F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DFC5F2A-E5C0-4DB0-88E1-AC828564A97F}">
      <dgm:prSet phldrT="[Texte]"/>
      <dgm:spPr/>
      <dgm:t>
        <a:bodyPr/>
        <a:lstStyle/>
        <a:p>
          <a:pPr algn="ctr"/>
          <a:r>
            <a: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 : Publication des économies réalisées</a:t>
          </a:r>
        </a:p>
      </dgm:t>
    </dgm:pt>
    <dgm:pt modelId="{1FDB5C4C-1B9F-4CC5-95B2-6E2B9315D291}" type="parTrans" cxnId="{D2877A02-0A5B-4202-A316-72F47AAAE399}">
      <dgm:prSet/>
      <dgm:spPr/>
      <dgm:t>
        <a:bodyPr/>
        <a:lstStyle/>
        <a:p>
          <a:pPr algn="ctr"/>
          <a:endParaRPr lang="fr-F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B1465CA-823F-4141-A2B2-FBF102A1811D}" type="sibTrans" cxnId="{D2877A02-0A5B-4202-A316-72F47AAAE399}">
      <dgm:prSet/>
      <dgm:spPr/>
      <dgm:t>
        <a:bodyPr/>
        <a:lstStyle/>
        <a:p>
          <a:pPr algn="ctr"/>
          <a:endParaRPr lang="fr-F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7A4E6B9-0234-49D4-8BDC-2A9962700B70}" type="pres">
      <dgm:prSet presAssocID="{9C85F228-FC70-418B-B01E-F79C24FAD9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D080CD2A-F17E-4498-B71B-C6589A605CC5}" type="pres">
      <dgm:prSet presAssocID="{9C85F228-FC70-418B-B01E-F79C24FAD943}" presName="cycle" presStyleCnt="0"/>
      <dgm:spPr/>
    </dgm:pt>
    <dgm:pt modelId="{D9BD06CA-AEC2-4E03-96D7-69D2E640C20A}" type="pres">
      <dgm:prSet presAssocID="{EF7F4541-75D8-4D4B-A460-9BB0F1660435}" presName="nodeFirstNode" presStyleLbl="node1" presStyleIdx="0" presStyleCnt="5" custRadScaleRad="13295" custRadScaleInc="-5393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CD263A8-A34A-4F0A-BF81-8625BB037F37}" type="pres">
      <dgm:prSet presAssocID="{691067F0-E9CB-462B-9FD4-E3FA669C3594}" presName="sibTransFirstNode" presStyleLbl="bgShp" presStyleIdx="0" presStyleCnt="1" custLinFactNeighborX="1599" custLinFactNeighborY="-41681"/>
      <dgm:spPr/>
      <dgm:t>
        <a:bodyPr/>
        <a:lstStyle/>
        <a:p>
          <a:endParaRPr lang="fr-BE"/>
        </a:p>
      </dgm:t>
    </dgm:pt>
    <dgm:pt modelId="{2EE434C1-1774-4D04-8F9D-AD699901A456}" type="pres">
      <dgm:prSet presAssocID="{A04C874A-328F-4E46-A33A-797F6837245C}" presName="nodeFollowingNodes" presStyleLbl="node1" presStyleIdx="1" presStyleCnt="5" custRadScaleRad="103783" custRadScaleInc="-12250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3AE4EF9-AB84-4505-9C19-D6968ED5E639}" type="pres">
      <dgm:prSet presAssocID="{8E43F5E0-829D-4F95-B57D-9C47536AB589}" presName="nodeFollowingNodes" presStyleLbl="node1" presStyleIdx="2" presStyleCnt="5" custRadScaleRad="131457" custRadScaleInc="-9951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5F2867B-DBB7-4221-BBE7-E0C5A391DAE3}" type="pres">
      <dgm:prSet presAssocID="{2B1E729C-3F39-482B-AD34-351C5F3A90BC}" presName="nodeFollowingNodes" presStyleLbl="node1" presStyleIdx="3" presStyleCnt="5" custRadScaleRad="81329" custRadScaleInc="-5095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95DA11A-B921-4738-B988-0E6BFA0053B1}" type="pres">
      <dgm:prSet presAssocID="{8DFC5F2A-E5C0-4DB0-88E1-AC828564A97F}" presName="nodeFollowingNodes" presStyleLbl="node1" presStyleIdx="4" presStyleCnt="5" custRadScaleRad="140258" custRadScaleInc="-1897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E70C87C1-F8A2-4C5B-B9A3-D11A97EA030B}" type="presOf" srcId="{8E43F5E0-829D-4F95-B57D-9C47536AB589}" destId="{D3AE4EF9-AB84-4505-9C19-D6968ED5E639}" srcOrd="0" destOrd="0" presId="urn:microsoft.com/office/officeart/2005/8/layout/cycle3"/>
    <dgm:cxn modelId="{268A099D-5A18-4D75-BBFC-FF82B0D04D0B}" srcId="{9C85F228-FC70-418B-B01E-F79C24FAD943}" destId="{EF7F4541-75D8-4D4B-A460-9BB0F1660435}" srcOrd="0" destOrd="0" parTransId="{6FC2A415-01CF-4969-8D13-75CD54164157}" sibTransId="{691067F0-E9CB-462B-9FD4-E3FA669C3594}"/>
    <dgm:cxn modelId="{02EBD2B6-DBE5-4394-8790-E0D47717AC3E}" srcId="{9C85F228-FC70-418B-B01E-F79C24FAD943}" destId="{2B1E729C-3F39-482B-AD34-351C5F3A90BC}" srcOrd="3" destOrd="0" parTransId="{77593D6D-9A42-45CE-A455-442B5B38FD0F}" sibTransId="{F466E8CA-246F-4689-A7E1-98D4BFCF444F}"/>
    <dgm:cxn modelId="{A4EA2481-4D78-4F2F-9B69-98537BD03F0A}" type="presOf" srcId="{2B1E729C-3F39-482B-AD34-351C5F3A90BC}" destId="{65F2867B-DBB7-4221-BBE7-E0C5A391DAE3}" srcOrd="0" destOrd="0" presId="urn:microsoft.com/office/officeart/2005/8/layout/cycle3"/>
    <dgm:cxn modelId="{ECDFA18C-24AC-4980-A079-EAE14A1ACF6D}" type="presOf" srcId="{A04C874A-328F-4E46-A33A-797F6837245C}" destId="{2EE434C1-1774-4D04-8F9D-AD699901A456}" srcOrd="0" destOrd="0" presId="urn:microsoft.com/office/officeart/2005/8/layout/cycle3"/>
    <dgm:cxn modelId="{42E32DFC-25DC-4CD1-9CFA-36EC5FAFAF50}" type="presOf" srcId="{8DFC5F2A-E5C0-4DB0-88E1-AC828564A97F}" destId="{395DA11A-B921-4738-B988-0E6BFA0053B1}" srcOrd="0" destOrd="0" presId="urn:microsoft.com/office/officeart/2005/8/layout/cycle3"/>
    <dgm:cxn modelId="{DBC1A167-23E0-48EF-A864-DBDC5E26329A}" type="presOf" srcId="{9C85F228-FC70-418B-B01E-F79C24FAD943}" destId="{57A4E6B9-0234-49D4-8BDC-2A9962700B70}" srcOrd="0" destOrd="0" presId="urn:microsoft.com/office/officeart/2005/8/layout/cycle3"/>
    <dgm:cxn modelId="{D2877A02-0A5B-4202-A316-72F47AAAE399}" srcId="{9C85F228-FC70-418B-B01E-F79C24FAD943}" destId="{8DFC5F2A-E5C0-4DB0-88E1-AC828564A97F}" srcOrd="4" destOrd="0" parTransId="{1FDB5C4C-1B9F-4CC5-95B2-6E2B9315D291}" sibTransId="{CB1465CA-823F-4141-A2B2-FBF102A1811D}"/>
    <dgm:cxn modelId="{C3CEB81F-A35F-43FA-9B42-8C206D716DC2}" type="presOf" srcId="{EF7F4541-75D8-4D4B-A460-9BB0F1660435}" destId="{D9BD06CA-AEC2-4E03-96D7-69D2E640C20A}" srcOrd="0" destOrd="0" presId="urn:microsoft.com/office/officeart/2005/8/layout/cycle3"/>
    <dgm:cxn modelId="{C1CC31E8-40FF-4D11-A1D8-290656618DFA}" type="presOf" srcId="{691067F0-E9CB-462B-9FD4-E3FA669C3594}" destId="{1CD263A8-A34A-4F0A-BF81-8625BB037F37}" srcOrd="0" destOrd="0" presId="urn:microsoft.com/office/officeart/2005/8/layout/cycle3"/>
    <dgm:cxn modelId="{7D36BC07-BD86-4665-B3CE-D0F2FDFD2494}" srcId="{9C85F228-FC70-418B-B01E-F79C24FAD943}" destId="{8E43F5E0-829D-4F95-B57D-9C47536AB589}" srcOrd="2" destOrd="0" parTransId="{7EAA6909-49D9-4BF7-80E1-3FF1E5FC59AD}" sibTransId="{2BF85490-845B-475C-81E3-E6DD82A67545}"/>
    <dgm:cxn modelId="{0D6D712A-4E94-491A-BC94-8D747FF0D219}" srcId="{9C85F228-FC70-418B-B01E-F79C24FAD943}" destId="{A04C874A-328F-4E46-A33A-797F6837245C}" srcOrd="1" destOrd="0" parTransId="{878E81BD-BC0A-4A0C-B936-CD9D81CF23BD}" sibTransId="{BAC1B766-B50F-40BE-AE5C-0502096D020B}"/>
    <dgm:cxn modelId="{E051B284-B41B-4061-8AAF-D7989D5DF5C8}" type="presParOf" srcId="{57A4E6B9-0234-49D4-8BDC-2A9962700B70}" destId="{D080CD2A-F17E-4498-B71B-C6589A605CC5}" srcOrd="0" destOrd="0" presId="urn:microsoft.com/office/officeart/2005/8/layout/cycle3"/>
    <dgm:cxn modelId="{C7DC3574-17FB-4C1C-9DDF-C22EB868C0CA}" type="presParOf" srcId="{D080CD2A-F17E-4498-B71B-C6589A605CC5}" destId="{D9BD06CA-AEC2-4E03-96D7-69D2E640C20A}" srcOrd="0" destOrd="0" presId="urn:microsoft.com/office/officeart/2005/8/layout/cycle3"/>
    <dgm:cxn modelId="{1C79855B-4F1E-4470-9445-0130B52EBB74}" type="presParOf" srcId="{D080CD2A-F17E-4498-B71B-C6589A605CC5}" destId="{1CD263A8-A34A-4F0A-BF81-8625BB037F37}" srcOrd="1" destOrd="0" presId="urn:microsoft.com/office/officeart/2005/8/layout/cycle3"/>
    <dgm:cxn modelId="{CA34702B-6378-4B76-B975-FFAA048DA46F}" type="presParOf" srcId="{D080CD2A-F17E-4498-B71B-C6589A605CC5}" destId="{2EE434C1-1774-4D04-8F9D-AD699901A456}" srcOrd="2" destOrd="0" presId="urn:microsoft.com/office/officeart/2005/8/layout/cycle3"/>
    <dgm:cxn modelId="{0930C143-69BF-4A40-A362-2C78B39E5337}" type="presParOf" srcId="{D080CD2A-F17E-4498-B71B-C6589A605CC5}" destId="{D3AE4EF9-AB84-4505-9C19-D6968ED5E639}" srcOrd="3" destOrd="0" presId="urn:microsoft.com/office/officeart/2005/8/layout/cycle3"/>
    <dgm:cxn modelId="{F2B648A6-2D17-4B06-95E4-BCD53E1CE48C}" type="presParOf" srcId="{D080CD2A-F17E-4498-B71B-C6589A605CC5}" destId="{65F2867B-DBB7-4221-BBE7-E0C5A391DAE3}" srcOrd="4" destOrd="0" presId="urn:microsoft.com/office/officeart/2005/8/layout/cycle3"/>
    <dgm:cxn modelId="{CF43BE75-5005-465A-8A18-45FA229DD677}" type="presParOf" srcId="{D080CD2A-F17E-4498-B71B-C6589A605CC5}" destId="{395DA11A-B921-4738-B988-0E6BFA0053B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0.18562</cdr:x>
      <cdr:y>0.39961</cdr:y>
    </cdr:from>
    <cdr:to>
      <cdr:x>0.38022</cdr:x>
      <cdr:y>0.46855</cdr:y>
    </cdr:to>
    <cdr:sp macro="" textlink="">
      <cdr:nvSpPr>
        <cdr:cNvPr id="2" name="ZoneTexte 16">
          <a:extLst xmlns:a="http://schemas.openxmlformats.org/drawingml/2006/main">
            <a:ext uri="{FF2B5EF4-FFF2-40B4-BE49-F238E27FC236}">
              <a16:creationId xmlns:a16="http://schemas.microsoft.com/office/drawing/2014/main" xmlns="" id="{1D48F8A6-601A-4A3E-8574-C80FE75E0F24}"/>
            </a:ext>
          </a:extLst>
        </cdr:cNvPr>
        <cdr:cNvSpPr txBox="1"/>
      </cdr:nvSpPr>
      <cdr:spPr>
        <a:xfrm xmlns:a="http://schemas.openxmlformats.org/drawingml/2006/main">
          <a:off x="1442358" y="1784193"/>
          <a:ext cx="151216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/>
            <a:t>Ventilation</a:t>
          </a:r>
          <a:endParaRPr lang="fr-BE" sz="1600" b="1" dirty="0"/>
        </a:p>
      </cdr:txBody>
    </cdr:sp>
  </cdr:relSizeAnchor>
  <cdr:relSizeAnchor xmlns:cdr="http://schemas.openxmlformats.org/drawingml/2006/chartDrawing">
    <cdr:from>
      <cdr:x>0.17672</cdr:x>
      <cdr:y>0.32143</cdr:y>
    </cdr:from>
    <cdr:to>
      <cdr:x>0.37132</cdr:x>
      <cdr:y>0.39036</cdr:y>
    </cdr:to>
    <cdr:sp macro="" textlink="">
      <cdr:nvSpPr>
        <cdr:cNvPr id="4" name="ZoneTexte 17">
          <a:extLst xmlns:a="http://schemas.openxmlformats.org/drawingml/2006/main">
            <a:ext uri="{FF2B5EF4-FFF2-40B4-BE49-F238E27FC236}">
              <a16:creationId xmlns:a16="http://schemas.microsoft.com/office/drawing/2014/main" xmlns="" id="{AD960FFC-0D05-4F90-B468-15CD6B87519E}"/>
            </a:ext>
          </a:extLst>
        </cdr:cNvPr>
        <cdr:cNvSpPr txBox="1"/>
      </cdr:nvSpPr>
      <cdr:spPr>
        <a:xfrm xmlns:a="http://schemas.openxmlformats.org/drawingml/2006/main">
          <a:off x="1373214" y="1435115"/>
          <a:ext cx="151216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/>
            <a:t>ECS (besoins)</a:t>
          </a:r>
        </a:p>
      </cdr:txBody>
    </cdr:sp>
  </cdr:relSizeAnchor>
  <cdr:relSizeAnchor xmlns:cdr="http://schemas.openxmlformats.org/drawingml/2006/chartDrawing">
    <cdr:from>
      <cdr:x>0.17526</cdr:x>
      <cdr:y>0.23947</cdr:y>
    </cdr:from>
    <cdr:to>
      <cdr:x>0.36986</cdr:x>
      <cdr:y>0.3084</cdr:y>
    </cdr:to>
    <cdr:sp macro="" textlink="">
      <cdr:nvSpPr>
        <cdr:cNvPr id="14" name="ZoneTexte 17">
          <a:extLst xmlns:a="http://schemas.openxmlformats.org/drawingml/2006/main">
            <a:ext uri="{FF2B5EF4-FFF2-40B4-BE49-F238E27FC236}">
              <a16:creationId xmlns:a16="http://schemas.microsoft.com/office/drawing/2014/main" xmlns="" id="{15879C36-ABD4-418D-BB8D-818003E2B121}"/>
            </a:ext>
          </a:extLst>
        </cdr:cNvPr>
        <cdr:cNvSpPr txBox="1"/>
      </cdr:nvSpPr>
      <cdr:spPr>
        <a:xfrm xmlns:a="http://schemas.openxmlformats.org/drawingml/2006/main">
          <a:off x="1361862" y="1069186"/>
          <a:ext cx="151216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/>
            <a:t>ECS (boucle)</a:t>
          </a:r>
        </a:p>
      </cdr:txBody>
    </cdr:sp>
  </cdr:relSizeAnchor>
  <cdr:relSizeAnchor xmlns:cdr="http://schemas.openxmlformats.org/drawingml/2006/chartDrawing">
    <cdr:from>
      <cdr:x>0.13758</cdr:x>
      <cdr:y>0.13858</cdr:y>
    </cdr:from>
    <cdr:to>
      <cdr:x>0.38321</cdr:x>
      <cdr:y>0.2144</cdr:y>
    </cdr:to>
    <cdr:sp macro="" textlink="">
      <cdr:nvSpPr>
        <cdr:cNvPr id="15" name="ZoneTexte 17">
          <a:extLst xmlns:a="http://schemas.openxmlformats.org/drawingml/2006/main">
            <a:ext uri="{FF2B5EF4-FFF2-40B4-BE49-F238E27FC236}">
              <a16:creationId xmlns:a16="http://schemas.microsoft.com/office/drawing/2014/main" xmlns="" id="{15879C36-ABD4-418D-BB8D-818003E2B121}"/>
            </a:ext>
          </a:extLst>
        </cdr:cNvPr>
        <cdr:cNvSpPr txBox="1"/>
      </cdr:nvSpPr>
      <cdr:spPr>
        <a:xfrm xmlns:a="http://schemas.openxmlformats.org/drawingml/2006/main">
          <a:off x="1069103" y="618710"/>
          <a:ext cx="190867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b="1" dirty="0"/>
            <a:t>Production chaleur</a:t>
          </a:r>
        </a:p>
      </cdr:txBody>
    </cdr:sp>
  </cdr:relSizeAnchor>
  <cdr:relSizeAnchor xmlns:cdr="http://schemas.openxmlformats.org/drawingml/2006/chartDrawing">
    <cdr:from>
      <cdr:x>0.14746</cdr:x>
      <cdr:y>0.07677</cdr:y>
    </cdr:from>
    <cdr:to>
      <cdr:x>0.35579</cdr:x>
      <cdr:y>0.1526</cdr:y>
    </cdr:to>
    <cdr:sp macro="" textlink="">
      <cdr:nvSpPr>
        <cdr:cNvPr id="16" name="ZoneTexte 17">
          <a:extLst xmlns:a="http://schemas.openxmlformats.org/drawingml/2006/main">
            <a:ext uri="{FF2B5EF4-FFF2-40B4-BE49-F238E27FC236}">
              <a16:creationId xmlns:a16="http://schemas.microsoft.com/office/drawing/2014/main" xmlns="" id="{15879C36-ABD4-418D-BB8D-818003E2B121}"/>
            </a:ext>
          </a:extLst>
        </cdr:cNvPr>
        <cdr:cNvSpPr txBox="1"/>
      </cdr:nvSpPr>
      <cdr:spPr>
        <a:xfrm xmlns:a="http://schemas.openxmlformats.org/drawingml/2006/main">
          <a:off x="1145838" y="342770"/>
          <a:ext cx="161885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b="1" dirty="0"/>
            <a:t>Emission chaleur</a:t>
          </a:r>
        </a:p>
      </cdr:txBody>
    </cdr:sp>
  </cdr:relSizeAnchor>
  <cdr:relSizeAnchor xmlns:cdr="http://schemas.openxmlformats.org/drawingml/2006/chartDrawing">
    <cdr:from>
      <cdr:x>0.13781</cdr:x>
      <cdr:y>0.02188</cdr:y>
    </cdr:from>
    <cdr:to>
      <cdr:x>0.38321</cdr:x>
      <cdr:y>0.09771</cdr:y>
    </cdr:to>
    <cdr:sp macro="" textlink="">
      <cdr:nvSpPr>
        <cdr:cNvPr id="17" name="ZoneTexte 17">
          <a:extLst xmlns:a="http://schemas.openxmlformats.org/drawingml/2006/main">
            <a:ext uri="{FF2B5EF4-FFF2-40B4-BE49-F238E27FC236}">
              <a16:creationId xmlns:a16="http://schemas.microsoft.com/office/drawing/2014/main" xmlns="" id="{F7C6675A-DBF3-4F90-B70A-DC51F18E350E}"/>
            </a:ext>
          </a:extLst>
        </cdr:cNvPr>
        <cdr:cNvSpPr txBox="1"/>
      </cdr:nvSpPr>
      <cdr:spPr>
        <a:xfrm xmlns:a="http://schemas.openxmlformats.org/drawingml/2006/main">
          <a:off x="1070889" y="97700"/>
          <a:ext cx="190688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b="1" dirty="0"/>
            <a:t>Distribution chaleur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B8D3D-7A4B-4300-94C1-042F6591F454}" type="datetimeFigureOut">
              <a:rPr lang="fr-BE" smtClean="0"/>
              <a:t>24/11/2017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F6398-2BA4-41F2-ADD4-AC232AD89E1E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6872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914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63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637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231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5754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2486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201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A5A8F0-F7CD-4D37-837D-18AFE949BC20}" type="datetime1">
              <a:rPr lang="fr-BE" smtClean="0"/>
              <a:t>24/11/2017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1514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1032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4895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780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salonhabitat.be/012/fr/Accuei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110D-2BD9-4141-B95C-D04229AA39FD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8" name="Espace réservé de la date 4"/>
          <p:cNvSpPr txBox="1">
            <a:spLocks/>
          </p:cNvSpPr>
          <p:nvPr/>
        </p:nvSpPr>
        <p:spPr>
          <a:xfrm>
            <a:off x="457200" y="6356350"/>
            <a:ext cx="2746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aseline="0" dirty="0"/>
              <a:t>Salon Habitat</a:t>
            </a:r>
          </a:p>
          <a:p>
            <a:r>
              <a:rPr lang="fr-BE" b="1" i="1" baseline="0" dirty="0"/>
              <a:t>Rénovation d’immeubles de logements</a:t>
            </a:r>
            <a:endParaRPr lang="fr-BE" b="1" i="1" dirty="0"/>
          </a:p>
        </p:txBody>
      </p:sp>
      <p:sp>
        <p:nvSpPr>
          <p:cNvPr id="9" name="AutoShape 2" descr="data:image/jpeg;base64,/9j/4AAQSkZJRgABAQAAAQABAAD/2wCEAAkGBxQQDxQUERQUExQVEhQYFBcVFRcWGBQYFRQWFhcUFBYYHCggGB0lHBQUITEhJSkrLi4uFx8zODMwNygtLisBCgoKDg0OGhAQGiwkHyQsLCwsLCwsLCwsLCwsLCwsLCwsLCwsLCwsLCwsLCwsLCwsLCwsLCwsLCwsLCwsLCwsLP/AABEIAGYAyAMBEQACEQEDEQH/xAAbAAACAwEBAQAAAAAAAAAAAAAAAQQFBgcDAv/EAD8QAAEDAgMFAwgIBQUBAAAAAAEAAgMEEQUSIQYxQVFxE2GBByIycpGhscEUNUJidMLR4RUjNFLxM3OCkqIW/8QAGgEBAAMBAQEAAAAAAAAAAAAAAAECAwUEBv/EACwRAAICAQQBAwMDBQEAAAAAAAABAgMRBBIhMQUTIkEyUWEUQoEjMzRScRX/2gAMAwEAAhEDEQA/AO4KACnkAgBRlA85J2t9JzR1ICo7YLtgjyYpEN8jfA3+CylrKV+4jKI78fhG4k9AsZeRpXyNxGftKzgxx62Cwl5WC6RG4jv2ld9mMDqSfksX5aXwiNxHftDKd2UdB+qxfk7X0Nx4PxeY/bI6WCwlrrn8kbmR31bzve4/8isZX2S7kRk8SsuWAT8oFnh+MviNnEvbxB3joV0NPr518S5RZM1kMoe0OabgjRfQwmppNFz7VwNAJACAEAIAQDQAgPl7gBc6BVckllgz9ftDraID1j8guRqPJYeIFXIqpMVmdvefDT4LnS1tz/cV3MjPnc7e5x6klYu2b7ZGWedlRtsAoAIATBAIAQDQAgBACYQBAX2y9XYmM7jq3rxC7HjL+fTZeLNIu4XGgEgBACAEAICtx/HYaGIS1LsjC8NBsTq7cNOiEN4LJCTObTV2oibu3u7+QXE8lqHn04/yVkygXGwZggEgGgBAJACAEAIBoAQAgBACA9aSfs5Gu5OB8OK1oscJqX2JXZvQV9anlZNRqwEgBACAEAIDnXl1+rGfiYvzKGZW9HRVJqYSvkzSvPNx+P7L5HUS32NmTLDCMG7UZnkhvC2936BezSaD1ffPhFlEnCipCcuYX9c/Fez0NI3szyThC/8An42kue85BzsPaVC8bXF5k+BtPKlw2GSeRo1Y1rS2zud76hZ1aWmdskuiMI+6bAWguMps3McovbS+hJVq/HwTcrHhfBO0hYlQtM7Y4BvbrrcdfYvNqdPF2qFSIa5LAYRBC0GV1z3m3sAXsWioqX9Rk4SFJg0Mrbwuse43HiOCrPQ02xzUxtT6M9LCWuLSNQbW71x51yjPZgo+y+pMDYxmac9RewHU8V1qvHwjHday+37no3DaaXSN2v3Xa+wrT9LpbeIMYTKPEaJ0L8p14g8wuTqaJUz2sq1gvBgEbo2lpLSQ0k3v10XW/wDOqlFNMttQNoqQHLmBPr8eo0SOm0qe3PIwiDjGDdkM7CS3iDvH7LyavQ+kt8OiHHBA2J2nmmr6qknyWiZG+AtbYlmodm113s9hXX0lm+pMiEst5NxI8NBJNgASSeAG8r1F2znXk02/lxKqqIpmta3L2lNZpaSzO4EOufONizUcioTKQnl8nRibb1JoYTY3amsr6KrqWRxyETPbRx6sD2t3Z3XN94HDVpUIpGTYNpcek8509FB9xsbn28SnJHuI9HtbW0VbFS4syIsqDlhqIrtaXXAyvB03ubytcb+Ajc0+ReXT6rZ+Ji/Mkuhb9J0VSamBqW2e4cnO+JXx9kcTaZkaiuJFF5n9jd3LS6+guz+m9n2NPgyS+cy2/wAmZrSSaL+Zv7Pj7vkvonl6T3/Y0+CBsn6Unqt+JXk8V9UisSJtBOXTuaTo3QDw3rz+QtlK1x+ERJ8knZRgMjzyaPef2W3i1mbZMT2xbCZZZS4Wt9m53Ba6zR222OSfBLWT7wXC5YZLutlIINj7FfRaS2meW+Ao4PmtiH0+PvAJ6i/6Kt0F+riH2ScdoZJsoZbKL3uba8FvraLLsKPRMlkrqXBJmPa4ZRYg7/avFVoLq5KWSqhgl7VtGRh45iPaD+gXo8ovbFkyJGJSFtHppdjR7QFtqJOOmyiX0ZFfOZ+TI1lK7PRedr/Ld7r2X0VTc9L7vsaLlHN+2+i45Qzbmzh8Dz3m2X2lzR4LHxdnDiZLiZsvKli30XCahw9J7eyZbeTJ5unPS66zZpJ8GRxbDf4PPg040a1opak/7gBBJ5XMlz90KCvTRutv8S+i4XVSXsRC5rfWeMo+Ks2Xk+CHshHHheCwGdwjayEPkJ0sX+cfHW1lC4REcRiQINu6qoGeiwueaH7MkkjIM45sa/VwTI3P4RkPKdtdHWUbI3RS01XDVRPMUzbPAs8Z2Hc4d47lDZnZPg03l0+rGfiYvzJLotb0dFVjUx2PwZJ3cnWcPHf8F8zr69tz/JnItdnHvMZDwOzHok+8d4XQ8fKbre76S0T5fNRtdcAEg8ASPDgkp6SLyuxwV+LYuZhlaMrPef2Xi1eudvtj0VbJWyfpSdG/ErfxX1MmBXY1/USet8gvFrf70isuyfsofPkH3R7j+4Xs8U/fItE88XrpWTvAe4DSw7rKms1N1drSfAk3kjQ107zZrnuO+wWENRqZv2tkJs+sMnc6qYXkk3tr0OitpbJS1EXMJ8lntHVSRuZkcWgg7uYK9/kbra2nF8FpMqGYlMSAHuJO5cyOrvb4ZVNnnWzSk5ZS644OVbp3N4sDbNFi39GPVZ8l2dV/jfwXfRk186Zmrw7+iPqP+a+j0/8Ail10cx2+p3OojIzR8D2SsPIsO9cvQT224+5lLrJebUTjE8SwqnbrFl+mSjuAb2YP/oeK+jfJZ+5o0XlLwb6ZhVRGBdwYZGetH53yIUvotNZRjdo8U/imH4TT3ua2Znbc8kAHbeNyFHZVvKRbeVdgllwylfpBNWfzRuDgzLlYe45z7kZM/g6ExoAsBYAWAG4DkFYucp8v9FGaamm0Eon7MHiWOYXEd9ixvS55qGY3JYLPy6fVbPxUX5lEui1vR0VWNSh2qgu1j+RIPQ/4965Hla8xUisiRSyxPpmtc4NGUA+cGnTeFvTOqVCi3hErGDw7GjGmZv8A2J96x9PRrjJHAS4HFI28LrcrHM1RPQVWLNbGEQ8DnbBJIJTlOg4nUE8l59DOOnskrOCI8EDFJQ+Z7mm4J0PgF4tVNTtckVfZ8UNWYXhzfEcxyUUXSpnuQTwaB9bTTgdpYEf3XBHiF2Hfpr17+GaZTD+I08DT2Vifu316ko9Tp6I/0yMpGdmqXOkL9zib6cCuLO2UrPUXBRs0EOLxTMyzgA8bg2vzB4Ls162q6OLS+cn1HPSw+cwgnuu4+HJWjPS08xJ4RSYrXmd97WAFgP1XK1Oo9ee4q2WmI4jG6mDGuu6zdLHha/BdDUamuVG1Pklvgz64hmaCixCNtLkLrOyuFrHeb24Lt06muOm2t8miZmaunEsb2O3PYWnxFrrkVz2z3fkza4PPyR7N1UD5Z65mR4higgu5jv5bbuJ80nm0a2OhX1tfKyTCLR0shXNTl2w+xdRS4q4ysIpKYT/QyXNIIneHWABuCBxIG5VSMoxaZr9utmf4lShjX9nLG8SQSD7Ejdx6aqWXlHJR0202KwtyVGFumkGnaQSsySfes43Z4pyVTkZzbXZXE8ThE88bRIxzRBSRPYQxjiO0fLI4gOdYDcRuUYyVlByXJtPKhs9JiGHOigt2rXtewEgZi3e250BsTZS1kvYsok7GYzWVIeK2jdSOYGWJcHCUuzZi0D0bZRxPpITFv5LvFIO0he3ja46jULDVQ31NEtcGGXyj4ZmNO3wQabZujdGHPf5ocBYHu4ld3x1Uq4OcuMmkSjxSYPme5u4nTvtpdcrVTU7W4lW+SKvN2VEnABACAEwgNACdAEwiQQAiIBPwBJ9kSbrDf9GP1G/BfW6f+3E0XRJW5IIAQAgBACAEAKGDDYlB2cr28AdOh1C+U1Vey1ozl2RVhynlFSZLicjowwu80C2m89SvTLV2uCjngtkiLy/9KggEgBACAEA0AIAQAgBACA+4IS9wa3eTZaUwc5qKJXJvYmZWgDcAAPBfWwjtSRqfSuAQAgBACAaAEAkBmdqoLPa/mCD1H+fcuF5Sv3KRSRRLkZ4KAmANCQQgSAEAIAQDQAgBACAEBIpaJ8p8xpPfuA8V6KtLbY+EWSNRhOEiHU+c88eXcF3dJo408vsulgsl7yQQAgBACAEA0AIBKAQcZpO1iIG8at6jgvLrKfVqa+SGsmLXy7WO+zMSggaAEAkAIAQAgGgGG33XKsot9Ikm0+ETP3MIHN2nx1Xqr0N8/gnayyg2b/vf4NHzK91fiv8AZk7Czp8GhZ9m55u1/Ze6vQ1Q5wWwicGgbtF6lFLokasBoBIAQAgBACAaAEAkAJgGax7CiCZGDQ6uA4d4XC8homnvgikkUK5LyUGobAISJCMgpSb6BIgopH+ixx8LD2lbV6eyz6UTgsqfZ2Q+mQ33le2vxdj+p4LbSyp9n4m+ld57zYewL31+Nqj3yW2osoaZjPRa1vQL2QphD6USeq1A0AIAQCQDQCQAgBACAEA0AIAQCQCKjsFRX4Cx5uzzD7j4cFzdR4+ufMeCGjPVlE6I2cQel/0XEup9J4bM2fVFh7pToQOv+Famh2PGSUi6g2baPTcT3DRdavxcV9TLbSyp8NiZ6LB1Op9pXtr0lMOok4JQC9Cx8EjUgEwAQDQAgBACASAaASAEAIAQAgGg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10" name="AutoShape 4" descr="data:image/jpeg;base64,/9j/4AAQSkZJRgABAQAAAQABAAD/2wCEAAkGBxQQDxQUERQUExQVEhQYFBcVFRcWGBQYFRQWFhcUFBYYHCggGB0lHBQUITEhJSkrLi4uFx8zODMwNygtLisBCgoKDg0OGhAQGiwkHyQsLCwsLCwsLCwsLCwsLCwsLCwsLCwsLCwsLCwsLCwsLCwsLCwsLCwsLCwsLCwsLCwsLP/AABEIAGYAyAMBEQACEQEDEQH/xAAbAAACAwEBAQAAAAAAAAAAAAAAAQQFBgcDAv/EAD8QAAEDAgMFAwgIBQUBAAAAAAEAAgMEEQUSIQYxQVFxE2GBByIycpGhscEUNUJidMLR4RUjNFLxM3OCkqIW/8QAGgEBAAMBAQEAAAAAAAAAAAAAAAECAwUEBv/EACwRAAICAQQBAwMDBQEAAAAAAAABAgMRBBIhMQUTIkEyUWEUQoEjMzRScRX/2gAMAwEAAhEDEQA/AO4KACnkAgBRlA85J2t9JzR1ICo7YLtgjyYpEN8jfA3+CylrKV+4jKI78fhG4k9AsZeRpXyNxGftKzgxx62Cwl5WC6RG4jv2ld9mMDqSfksX5aXwiNxHftDKd2UdB+qxfk7X0Nx4PxeY/bI6WCwlrrn8kbmR31bzve4/8isZX2S7kRk8SsuWAT8oFnh+MviNnEvbxB3joV0NPr518S5RZM1kMoe0OabgjRfQwmppNFz7VwNAJACAEAIAQDQAgPl7gBc6BVckllgz9ftDraID1j8guRqPJYeIFXIqpMVmdvefDT4LnS1tz/cV3MjPnc7e5x6klYu2b7ZGWedlRtsAoAIATBAIAQDQAgBACYQBAX2y9XYmM7jq3rxC7HjL+fTZeLNIu4XGgEgBACAEAICtx/HYaGIS1LsjC8NBsTq7cNOiEN4LJCTObTV2oibu3u7+QXE8lqHn04/yVkygXGwZggEgGgBAJACAEAIBoAQAgBACA9aSfs5Gu5OB8OK1oscJqX2JXZvQV9anlZNRqwEgBACAEAIDnXl1+rGfiYvzKGZW9HRVJqYSvkzSvPNx+P7L5HUS32NmTLDCMG7UZnkhvC2936BezSaD1ffPhFlEnCipCcuYX9c/Fez0NI3szyThC/8An42kue85BzsPaVC8bXF5k+BtPKlw2GSeRo1Y1rS2zud76hZ1aWmdskuiMI+6bAWguMps3McovbS+hJVq/HwTcrHhfBO0hYlQtM7Y4BvbrrcdfYvNqdPF2qFSIa5LAYRBC0GV1z3m3sAXsWioqX9Rk4SFJg0Mrbwuse43HiOCrPQ02xzUxtT6M9LCWuLSNQbW71x51yjPZgo+y+pMDYxmac9RewHU8V1qvHwjHday+37no3DaaXSN2v3Xa+wrT9LpbeIMYTKPEaJ0L8p14g8wuTqaJUz2sq1gvBgEbo2lpLSQ0k3v10XW/wDOqlFNMttQNoqQHLmBPr8eo0SOm0qe3PIwiDjGDdkM7CS3iDvH7LyavQ+kt8OiHHBA2J2nmmr6qknyWiZG+AtbYlmodm113s9hXX0lm+pMiEst5NxI8NBJNgASSeAG8r1F2znXk02/lxKqqIpmta3L2lNZpaSzO4EOufONizUcioTKQnl8nRibb1JoYTY3amsr6KrqWRxyETPbRx6sD2t3Z3XN94HDVpUIpGTYNpcek8509FB9xsbn28SnJHuI9HtbW0VbFS4syIsqDlhqIrtaXXAyvB03ubytcb+Ajc0+ReXT6rZ+Ji/Mkuhb9J0VSamBqW2e4cnO+JXx9kcTaZkaiuJFF5n9jd3LS6+guz+m9n2NPgyS+cy2/wAmZrSSaL+Zv7Pj7vkvonl6T3/Y0+CBsn6Unqt+JXk8V9UisSJtBOXTuaTo3QDw3rz+QtlK1x+ERJ8knZRgMjzyaPef2W3i1mbZMT2xbCZZZS4Wt9m53Ba6zR222OSfBLWT7wXC5YZLutlIINj7FfRaS2meW+Ao4PmtiH0+PvAJ6i/6Kt0F+riH2ScdoZJsoZbKL3uba8FvraLLsKPRMlkrqXBJmPa4ZRYg7/avFVoLq5KWSqhgl7VtGRh45iPaD+gXo8ovbFkyJGJSFtHppdjR7QFtqJOOmyiX0ZFfOZ+TI1lK7PRedr/Ld7r2X0VTc9L7vsaLlHN+2+i45Qzbmzh8Dz3m2X2lzR4LHxdnDiZLiZsvKli30XCahw9J7eyZbeTJ5unPS66zZpJ8GRxbDf4PPg040a1opak/7gBBJ5XMlz90KCvTRutv8S+i4XVSXsRC5rfWeMo+Ks2Xk+CHshHHheCwGdwjayEPkJ0sX+cfHW1lC4REcRiQINu6qoGeiwueaH7MkkjIM45sa/VwTI3P4RkPKdtdHWUbI3RS01XDVRPMUzbPAs8Z2Hc4d47lDZnZPg03l0+rGfiYvzJLotb0dFVjUx2PwZJ3cnWcPHf8F8zr69tz/JnItdnHvMZDwOzHok+8d4XQ8fKbre76S0T5fNRtdcAEg8ASPDgkp6SLyuxwV+LYuZhlaMrPef2Xi1eudvtj0VbJWyfpSdG/ErfxX1MmBXY1/USet8gvFrf70isuyfsofPkH3R7j+4Xs8U/fItE88XrpWTvAe4DSw7rKms1N1drSfAk3kjQ107zZrnuO+wWENRqZv2tkJs+sMnc6qYXkk3tr0OitpbJS1EXMJ8lntHVSRuZkcWgg7uYK9/kbra2nF8FpMqGYlMSAHuJO5cyOrvb4ZVNnnWzSk5ZS644OVbp3N4sDbNFi39GPVZ8l2dV/jfwXfRk186Zmrw7+iPqP+a+j0/8Ail10cx2+p3OojIzR8D2SsPIsO9cvQT224+5lLrJebUTjE8SwqnbrFl+mSjuAb2YP/oeK+jfJZ+5o0XlLwb6ZhVRGBdwYZGetH53yIUvotNZRjdo8U/imH4TT3ua2Znbc8kAHbeNyFHZVvKRbeVdgllwylfpBNWfzRuDgzLlYe45z7kZM/g6ExoAsBYAWAG4DkFYucp8v9FGaamm0Eon7MHiWOYXEd9ixvS55qGY3JYLPy6fVbPxUX5lEui1vR0VWNSh2qgu1j+RIPQ/4965Hla8xUisiRSyxPpmtc4NGUA+cGnTeFvTOqVCi3hErGDw7GjGmZv8A2J96x9PRrjJHAS4HFI28LrcrHM1RPQVWLNbGEQ8DnbBJIJTlOg4nUE8l59DOOnskrOCI8EDFJQ+Z7mm4J0PgF4tVNTtckVfZ8UNWYXhzfEcxyUUXSpnuQTwaB9bTTgdpYEf3XBHiF2Hfpr17+GaZTD+I08DT2Vifu316ko9Tp6I/0yMpGdmqXOkL9zib6cCuLO2UrPUXBRs0EOLxTMyzgA8bg2vzB4Ls162q6OLS+cn1HPSw+cwgnuu4+HJWjPS08xJ4RSYrXmd97WAFgP1XK1Oo9ee4q2WmI4jG6mDGuu6zdLHha/BdDUamuVG1Pklvgz64hmaCixCNtLkLrOyuFrHeb24Lt06muOm2t8miZmaunEsb2O3PYWnxFrrkVz2z3fkza4PPyR7N1UD5Z65mR4higgu5jv5bbuJ80nm0a2OhX1tfKyTCLR0shXNTl2w+xdRS4q4ysIpKYT/QyXNIIneHWABuCBxIG5VSMoxaZr9utmf4lShjX9nLG8SQSD7Ejdx6aqWXlHJR0202KwtyVGFumkGnaQSsySfes43Z4pyVTkZzbXZXE8ThE88bRIxzRBSRPYQxjiO0fLI4gOdYDcRuUYyVlByXJtPKhs9JiGHOigt2rXtewEgZi3e250BsTZS1kvYsok7GYzWVIeK2jdSOYGWJcHCUuzZi0D0bZRxPpITFv5LvFIO0he3ja46jULDVQ31NEtcGGXyj4ZmNO3wQabZujdGHPf5ocBYHu4ld3x1Uq4OcuMmkSjxSYPme5u4nTvtpdcrVTU7W4lW+SKvN2VEnABACAEwgNACdAEwiQQAiIBPwBJ9kSbrDf9GP1G/BfW6f+3E0XRJW5IIAQAgBACAEAKGDDYlB2cr28AdOh1C+U1Vey1ozl2RVhynlFSZLicjowwu80C2m89SvTLV2uCjngtkiLy/9KggEgBACAEA0AIAQAgBACA+4IS9wa3eTZaUwc5qKJXJvYmZWgDcAAPBfWwjtSRqfSuAQAgBACAaAEAkBmdqoLPa/mCD1H+fcuF5Sv3KRSRRLkZ4KAmANCQQgSAEAIAQDQAgBACAEBIpaJ8p8xpPfuA8V6KtLbY+EWSNRhOEiHU+c88eXcF3dJo408vsulgsl7yQQAgBACAEA0AIBKAQcZpO1iIG8at6jgvLrKfVqa+SGsmLXy7WO+zMSggaAEAkAIAQAgGgGG33XKsot9Ikm0+ETP3MIHN2nx1Xqr0N8/gnayyg2b/vf4NHzK91fiv8AZk7Czp8GhZ9m55u1/Ze6vQ1Q5wWwicGgbtF6lFLokasBoBIAQAgBACAaAEAkAJgGax7CiCZGDQ6uA4d4XC8homnvgikkUK5LyUGobAISJCMgpSb6BIgopH+ixx8LD2lbV6eyz6UTgsqfZ2Q+mQ33le2vxdj+p4LbSyp9n4m+ld57zYewL31+Nqj3yW2osoaZjPRa1vQL2QphD6USeq1A0AIAQCQDQCQAgBACAEA0AIAQCQCKjsFRX4Cx5uzzD7j4cFzdR4+ufMeCGjPVlE6I2cQel/0XEup9J4bM2fVFh7pToQOv+Famh2PGSUi6g2baPTcT3DRdavxcV9TLbSyp8NiZ6LB1Op9pXtr0lMOok4JQC9Cx8EjUgEwAQDQAgBACASAaASAEAIAQAgGgB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11" name="AutoShape 6" descr="data:image/jpeg;base64,/9j/4AAQSkZJRgABAQAAAQABAAD/2wCEAAkGBxQQDxQUERQUExQVEhQYFBcVFRcWGBQYFRQWFhcUFBYYHCggGB0lHBQUITEhJSkrLi4uFx8zODMwNygtLisBCgoKDg0OGhAQGiwkHyQsLCwsLCwsLCwsLCwsLCwsLCwsLCwsLCwsLCwsLCwsLCwsLCwsLCwsLCwsLCwsLCwsLP/AABEIAGYAyAMBEQACEQEDEQH/xAAbAAACAwEBAQAAAAAAAAAAAAAAAQQFBgcDAv/EAD8QAAEDAgMFAwgIBQUBAAAAAAEAAgMEEQUSIQYxQVFxE2GBByIycpGhscEUNUJidMLR4RUjNFLxM3OCkqIW/8QAGgEBAAMBAQEAAAAAAAAAAAAAAAECAwUEBv/EACwRAAICAQQBAwMDBQEAAAAAAAABAgMRBBIhMQUTIkEyUWEUQoEjMzRScRX/2gAMAwEAAhEDEQA/AO4KACnkAgBRlA85J2t9JzR1ICo7YLtgjyYpEN8jfA3+CylrKV+4jKI78fhG4k9AsZeRpXyNxGftKzgxx62Cwl5WC6RG4jv2ld9mMDqSfksX5aXwiNxHftDKd2UdB+qxfk7X0Nx4PxeY/bI6WCwlrrn8kbmR31bzve4/8isZX2S7kRk8SsuWAT8oFnh+MviNnEvbxB3joV0NPr518S5RZM1kMoe0OabgjRfQwmppNFz7VwNAJACAEAIAQDQAgPl7gBc6BVckllgz9ftDraID1j8guRqPJYeIFXIqpMVmdvefDT4LnS1tz/cV3MjPnc7e5x6klYu2b7ZGWedlRtsAoAIATBAIAQDQAgBACYQBAX2y9XYmM7jq3rxC7HjL+fTZeLNIu4XGgEgBACAEAICtx/HYaGIS1LsjC8NBsTq7cNOiEN4LJCTObTV2oibu3u7+QXE8lqHn04/yVkygXGwZggEgGgBAJACAEAIBoAQAgBACA9aSfs5Gu5OB8OK1oscJqX2JXZvQV9anlZNRqwEgBACAEAIDnXl1+rGfiYvzKGZW9HRVJqYSvkzSvPNx+P7L5HUS32NmTLDCMG7UZnkhvC2936BezSaD1ffPhFlEnCipCcuYX9c/Fez0NI3szyThC/8An42kue85BzsPaVC8bXF5k+BtPKlw2GSeRo1Y1rS2zud76hZ1aWmdskuiMI+6bAWguMps3McovbS+hJVq/HwTcrHhfBO0hYlQtM7Y4BvbrrcdfYvNqdPF2qFSIa5LAYRBC0GV1z3m3sAXsWioqX9Rk4SFJg0Mrbwuse43HiOCrPQ02xzUxtT6M9LCWuLSNQbW71x51yjPZgo+y+pMDYxmac9RewHU8V1qvHwjHday+37no3DaaXSN2v3Xa+wrT9LpbeIMYTKPEaJ0L8p14g8wuTqaJUz2sq1gvBgEbo2lpLSQ0k3v10XW/wDOqlFNMttQNoqQHLmBPr8eo0SOm0qe3PIwiDjGDdkM7CS3iDvH7LyavQ+kt8OiHHBA2J2nmmr6qknyWiZG+AtbYlmodm113s9hXX0lm+pMiEst5NxI8NBJNgASSeAG8r1F2znXk02/lxKqqIpmta3L2lNZpaSzO4EOufONizUcioTKQnl8nRibb1JoYTY3amsr6KrqWRxyETPbRx6sD2t3Z3XN94HDVpUIpGTYNpcek8509FB9xsbn28SnJHuI9HtbW0VbFS4syIsqDlhqIrtaXXAyvB03ubytcb+Ajc0+ReXT6rZ+Ji/Mkuhb9J0VSamBqW2e4cnO+JXx9kcTaZkaiuJFF5n9jd3LS6+guz+m9n2NPgyS+cy2/wAmZrSSaL+Zv7Pj7vkvonl6T3/Y0+CBsn6Unqt+JXk8V9UisSJtBOXTuaTo3QDw3rz+QtlK1x+ERJ8knZRgMjzyaPef2W3i1mbZMT2xbCZZZS4Wt9m53Ba6zR222OSfBLWT7wXC5YZLutlIINj7FfRaS2meW+Ao4PmtiH0+PvAJ6i/6Kt0F+riH2ScdoZJsoZbKL3uba8FvraLLsKPRMlkrqXBJmPa4ZRYg7/avFVoLq5KWSqhgl7VtGRh45iPaD+gXo8ovbFkyJGJSFtHppdjR7QFtqJOOmyiX0ZFfOZ+TI1lK7PRedr/Ld7r2X0VTc9L7vsaLlHN+2+i45Qzbmzh8Dz3m2X2lzR4LHxdnDiZLiZsvKli30XCahw9J7eyZbeTJ5unPS66zZpJ8GRxbDf4PPg040a1opak/7gBBJ5XMlz90KCvTRutv8S+i4XVSXsRC5rfWeMo+Ks2Xk+CHshHHheCwGdwjayEPkJ0sX+cfHW1lC4REcRiQINu6qoGeiwueaH7MkkjIM45sa/VwTI3P4RkPKdtdHWUbI3RS01XDVRPMUzbPAs8Z2Hc4d47lDZnZPg03l0+rGfiYvzJLotb0dFVjUx2PwZJ3cnWcPHf8F8zr69tz/JnItdnHvMZDwOzHok+8d4XQ8fKbre76S0T5fNRtdcAEg8ASPDgkp6SLyuxwV+LYuZhlaMrPef2Xi1eudvtj0VbJWyfpSdG/ErfxX1MmBXY1/USet8gvFrf70isuyfsofPkH3R7j+4Xs8U/fItE88XrpWTvAe4DSw7rKms1N1drSfAk3kjQ107zZrnuO+wWENRqZv2tkJs+sMnc6qYXkk3tr0OitpbJS1EXMJ8lntHVSRuZkcWgg7uYK9/kbra2nF8FpMqGYlMSAHuJO5cyOrvb4ZVNnnWzSk5ZS644OVbp3N4sDbNFi39GPVZ8l2dV/jfwXfRk186Zmrw7+iPqP+a+j0/8Ail10cx2+p3OojIzR8D2SsPIsO9cvQT224+5lLrJebUTjE8SwqnbrFl+mSjuAb2YP/oeK+jfJZ+5o0XlLwb6ZhVRGBdwYZGetH53yIUvotNZRjdo8U/imH4TT3ua2Znbc8kAHbeNyFHZVvKRbeVdgllwylfpBNWfzRuDgzLlYe45z7kZM/g6ExoAsBYAWAG4DkFYucp8v9FGaamm0Eon7MHiWOYXEd9ixvS55qGY3JYLPy6fVbPxUX5lEui1vR0VWNSh2qgu1j+RIPQ/4965Hla8xUisiRSyxPpmtc4NGUA+cGnTeFvTOqVCi3hErGDw7GjGmZv8A2J96x9PRrjJHAS4HFI28LrcrHM1RPQVWLNbGEQ8DnbBJIJTlOg4nUE8l59DOOnskrOCI8EDFJQ+Z7mm4J0PgF4tVNTtckVfZ8UNWYXhzfEcxyUUXSpnuQTwaB9bTTgdpYEf3XBHiF2Hfpr17+GaZTD+I08DT2Vifu316ko9Tp6I/0yMpGdmqXOkL9zib6cCuLO2UrPUXBRs0EOLxTMyzgA8bg2vzB4Ls162q6OLS+cn1HPSw+cwgnuu4+HJWjPS08xJ4RSYrXmd97WAFgP1XK1Oo9ee4q2WmI4jG6mDGuu6zdLHha/BdDUamuVG1Pklvgz64hmaCixCNtLkLrOyuFrHeb24Lt06muOm2t8miZmaunEsb2O3PYWnxFrrkVz2z3fkza4PPyR7N1UD5Z65mR4higgu5jv5bbuJ80nm0a2OhX1tfKyTCLR0shXNTl2w+xdRS4q4ysIpKYT/QyXNIIneHWABuCBxIG5VSMoxaZr9utmf4lShjX9nLG8SQSD7Ejdx6aqWXlHJR0202KwtyVGFumkGnaQSsySfes43Z4pyVTkZzbXZXE8ThE88bRIxzRBSRPYQxjiO0fLI4gOdYDcRuUYyVlByXJtPKhs9JiGHOigt2rXtewEgZi3e250BsTZS1kvYsok7GYzWVIeK2jdSOYGWJcHCUuzZi0D0bZRxPpITFv5LvFIO0he3ja46jULDVQ31NEtcGGXyj4ZmNO3wQabZujdGHPf5ocBYHu4ld3x1Uq4OcuMmkSjxSYPme5u4nTvtpdcrVTU7W4lW+SKvN2VEnABACAEwgNACdAEwiQQAiIBPwBJ9kSbrDf9GP1G/BfW6f+3E0XRJW5IIAQAgBACAEAKGDDYlB2cr28AdOh1C+U1Vey1ozl2RVhynlFSZLicjowwu80C2m89SvTLV2uCjngtkiLy/9KggEgBACAEA0AIAQAgBACA+4IS9wa3eTZaUwc5qKJXJvYmZWgDcAAPBfWwjtSRqfSuAQAgBACAaAEAkBmdqoLPa/mCD1H+fcuF5Sv3KRSRRLkZ4KAmANCQQgSAEAIAQDQAgBACAEBIpaJ8p8xpPfuA8V6KtLbY+EWSNRhOEiHU+c88eXcF3dJo408vsulgsl7yQQAgBACAEA0AIBKAQcZpO1iIG8at6jgvLrKfVqa+SGsmLXy7WO+zMSggaAEAkAIAQAgGgGG33XKsot9Ikm0+ETP3MIHN2nx1Xqr0N8/gnayyg2b/vf4NHzK91fiv8AZk7Czp8GhZ9m55u1/Ze6vQ1Q5wWwicGgbtF6lFLokasBoBIAQAgBACAaAEAkAJgGax7CiCZGDQ6uA4d4XC8homnvgikkUK5LyUGobAISJCMgpSb6BIgopH+ixx8LD2lbV6eyz6UTgsqfZ2Q+mQ33le2vxdj+p4LbSyp9n4m+ld57zYewL31+Nqj3yW2osoaZjPRa1vQL2QphD6USeq1A0AIAQCQDQCQAgBACAEA0AIAQCQCKjsFRX4Cx5uzzD7j4cFzdR4+ufMeCGjPVlE6I2cQel/0XEup9J4bM2fVFh7pToQOv+Famh2PGSUi6g2baPTcT3DRdavxcV9TLbSyp8NiZ6LB1Op9pXtr0lMOok4JQC9Cx8EjUgEwAQDQAgBACASAaASAEAIAQAgGgB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12" name="AutoShape 8" descr="data:image/jpeg;base64,/9j/4AAQSkZJRgABAQAAAQABAAD/2wCEAAkGBxQQDxQUERQUExQVEhQYFBcVFRcWGBQYFRQWFhcUFBYYHCggGB0lHBQUITEhJSkrLi4uFx8zODMwNygtLisBCgoKDg0OGhAQGiwkHyQsLCwsLCwsLCwsLCwsLCwsLCwsLCwsLCwsLCwsLCwsLCwsLCwsLCwsLCwsLCwsLCwsLP/AABEIAGYAyAMBEQACEQEDEQH/xAAbAAACAwEBAQAAAAAAAAAAAAAAAQQFBgcDAv/EAD8QAAEDAgMFAwgIBQUBAAAAAAEAAgMEEQUSIQYxQVFxE2GBByIycpGhscEUNUJidMLR4RUjNFLxM3OCkqIW/8QAGgEBAAMBAQEAAAAAAAAAAAAAAAECAwUEBv/EACwRAAICAQQBAwMDBQEAAAAAAAABAgMRBBIhMQUTIkEyUWEUQoEjMzRScRX/2gAMAwEAAhEDEQA/AO4KACnkAgBRlA85J2t9JzR1ICo7YLtgjyYpEN8jfA3+CylrKV+4jKI78fhG4k9AsZeRpXyNxGftKzgxx62Cwl5WC6RG4jv2ld9mMDqSfksX5aXwiNxHftDKd2UdB+qxfk7X0Nx4PxeY/bI6WCwlrrn8kbmR31bzve4/8isZX2S7kRk8SsuWAT8oFnh+MviNnEvbxB3joV0NPr518S5RZM1kMoe0OabgjRfQwmppNFz7VwNAJACAEAIAQDQAgPl7gBc6BVckllgz9ftDraID1j8guRqPJYeIFXIqpMVmdvefDT4LnS1tz/cV3MjPnc7e5x6klYu2b7ZGWedlRtsAoAIATBAIAQDQAgBACYQBAX2y9XYmM7jq3rxC7HjL+fTZeLNIu4XGgEgBACAEAICtx/HYaGIS1LsjC8NBsTq7cNOiEN4LJCTObTV2oibu3u7+QXE8lqHn04/yVkygXGwZggEgGgBAJACAEAIBoAQAgBACA9aSfs5Gu5OB8OK1oscJqX2JXZvQV9anlZNRqwEgBACAEAIDnXl1+rGfiYvzKGZW9HRVJqYSvkzSvPNx+P7L5HUS32NmTLDCMG7UZnkhvC2936BezSaD1ffPhFlEnCipCcuYX9c/Fez0NI3szyThC/8An42kue85BzsPaVC8bXF5k+BtPKlw2GSeRo1Y1rS2zud76hZ1aWmdskuiMI+6bAWguMps3McovbS+hJVq/HwTcrHhfBO0hYlQtM7Y4BvbrrcdfYvNqdPF2qFSIa5LAYRBC0GV1z3m3sAXsWioqX9Rk4SFJg0Mrbwuse43HiOCrPQ02xzUxtT6M9LCWuLSNQbW71x51yjPZgo+y+pMDYxmac9RewHU8V1qvHwjHday+37no3DaaXSN2v3Xa+wrT9LpbeIMYTKPEaJ0L8p14g8wuTqaJUz2sq1gvBgEbo2lpLSQ0k3v10XW/wDOqlFNMttQNoqQHLmBPr8eo0SOm0qe3PIwiDjGDdkM7CS3iDvH7LyavQ+kt8OiHHBA2J2nmmr6qknyWiZG+AtbYlmodm113s9hXX0lm+pMiEst5NxI8NBJNgASSeAG8r1F2znXk02/lxKqqIpmta3L2lNZpaSzO4EOufONizUcioTKQnl8nRibb1JoYTY3amsr6KrqWRxyETPbRx6sD2t3Z3XN94HDVpUIpGTYNpcek8509FB9xsbn28SnJHuI9HtbW0VbFS4syIsqDlhqIrtaXXAyvB03ubytcb+Ajc0+ReXT6rZ+Ji/Mkuhb9J0VSamBqW2e4cnO+JXx9kcTaZkaiuJFF5n9jd3LS6+guz+m9n2NPgyS+cy2/wAmZrSSaL+Zv7Pj7vkvonl6T3/Y0+CBsn6Unqt+JXk8V9UisSJtBOXTuaTo3QDw3rz+QtlK1x+ERJ8knZRgMjzyaPef2W3i1mbZMT2xbCZZZS4Wt9m53Ba6zR222OSfBLWT7wXC5YZLutlIINj7FfRaS2meW+Ao4PmtiH0+PvAJ6i/6Kt0F+riH2ScdoZJsoZbKL3uba8FvraLLsKPRMlkrqXBJmPa4ZRYg7/avFVoLq5KWSqhgl7VtGRh45iPaD+gXo8ovbFkyJGJSFtHppdjR7QFtqJOOmyiX0ZFfOZ+TI1lK7PRedr/Ld7r2X0VTc9L7vsaLlHN+2+i45Qzbmzh8Dz3m2X2lzR4LHxdnDiZLiZsvKli30XCahw9J7eyZbeTJ5unPS66zZpJ8GRxbDf4PPg040a1opak/7gBBJ5XMlz90KCvTRutv8S+i4XVSXsRC5rfWeMo+Ks2Xk+CHshHHheCwGdwjayEPkJ0sX+cfHW1lC4REcRiQINu6qoGeiwueaH7MkkjIM45sa/VwTI3P4RkPKdtdHWUbI3RS01XDVRPMUzbPAs8Z2Hc4d47lDZnZPg03l0+rGfiYvzJLotb0dFVjUx2PwZJ3cnWcPHf8F8zr69tz/JnItdnHvMZDwOzHok+8d4XQ8fKbre76S0T5fNRtdcAEg8ASPDgkp6SLyuxwV+LYuZhlaMrPef2Xi1eudvtj0VbJWyfpSdG/ErfxX1MmBXY1/USet8gvFrf70isuyfsofPkH3R7j+4Xs8U/fItE88XrpWTvAe4DSw7rKms1N1drSfAk3kjQ107zZrnuO+wWENRqZv2tkJs+sMnc6qYXkk3tr0OitpbJS1EXMJ8lntHVSRuZkcWgg7uYK9/kbra2nF8FpMqGYlMSAHuJO5cyOrvb4ZVNnnWzSk5ZS644OVbp3N4sDbNFi39GPVZ8l2dV/jfwXfRk186Zmrw7+iPqP+a+j0/8Ail10cx2+p3OojIzR8D2SsPIsO9cvQT224+5lLrJebUTjE8SwqnbrFl+mSjuAb2YP/oeK+jfJZ+5o0XlLwb6ZhVRGBdwYZGetH53yIUvotNZRjdo8U/imH4TT3ua2Znbc8kAHbeNyFHZVvKRbeVdgllwylfpBNWfzRuDgzLlYe45z7kZM/g6ExoAsBYAWAG4DkFYucp8v9FGaamm0Eon7MHiWOYXEd9ixvS55qGY3JYLPy6fVbPxUX5lEui1vR0VWNSh2qgu1j+RIPQ/4965Hla8xUisiRSyxPpmtc4NGUA+cGnTeFvTOqVCi3hErGDw7GjGmZv8A2J96x9PRrjJHAS4HFI28LrcrHM1RPQVWLNbGEQ8DnbBJIJTlOg4nUE8l59DOOnskrOCI8EDFJQ+Z7mm4J0PgF4tVNTtckVfZ8UNWYXhzfEcxyUUXSpnuQTwaB9bTTgdpYEf3XBHiF2Hfpr17+GaZTD+I08DT2Vifu316ko9Tp6I/0yMpGdmqXOkL9zib6cCuLO2UrPUXBRs0EOLxTMyzgA8bg2vzB4Ls162q6OLS+cn1HPSw+cwgnuu4+HJWjPS08xJ4RSYrXmd97WAFgP1XK1Oo9ee4q2WmI4jG6mDGuu6zdLHha/BdDUamuVG1Pklvgz64hmaCixCNtLkLrOyuFrHeb24Lt06muOm2t8miZmaunEsb2O3PYWnxFrrkVz2z3fkza4PPyR7N1UD5Z65mR4higgu5jv5bbuJ80nm0a2OhX1tfKyTCLR0shXNTl2w+xdRS4q4ysIpKYT/QyXNIIneHWABuCBxIG5VSMoxaZr9utmf4lShjX9nLG8SQSD7Ejdx6aqWXlHJR0202KwtyVGFumkGnaQSsySfes43Z4pyVTkZzbXZXE8ThE88bRIxzRBSRPYQxjiO0fLI4gOdYDcRuUYyVlByXJtPKhs9JiGHOigt2rXtewEgZi3e250BsTZS1kvYsok7GYzWVIeK2jdSOYGWJcHCUuzZi0D0bZRxPpITFv5LvFIO0he3ja46jULDVQ31NEtcGGXyj4ZmNO3wQabZujdGHPf5ocBYHu4ld3x1Uq4OcuMmkSjxSYPme5u4nTvtpdcrVTU7W4lW+SKvN2VEnABACAEwgNACdAEwiQQAiIBPwBJ9kSbrDf9GP1G/BfW6f+3E0XRJW5IIAQAgBACAEAKGDDYlB2cr28AdOh1C+U1Vey1ozl2RVhynlFSZLicjowwu80C2m89SvTLV2uCjngtkiLy/9KggEgBACAEA0AIAQAgBACA+4IS9wa3eTZaUwc5qKJXJvYmZWgDcAAPBfWwjtSRqfSuAQAgBACAaAEAkBmdqoLPa/mCD1H+fcuF5Sv3KRSRRLkZ4KAmANCQQgSAEAIAQDQAgBACAEBIpaJ8p8xpPfuA8V6KtLbY+EWSNRhOEiHU+c88eXcF3dJo408vsulgsl7yQQAgBACAEA0AIBKAQcZpO1iIG8at6jgvLrKfVqa+SGsmLXy7WO+zMSggaAEAkAIAQAgGgGG33XKsot9Ikm0+ETP3MIHN2nx1Xqr0N8/gnayyg2b/vf4NHzK91fiv8AZk7Czp8GhZ9m55u1/Ze6vQ1Q5wWwicGgbtF6lFLokasBoBIAQAgBACAaAEAkAJgGax7CiCZGDQ6uA4d4XC8homnvgikkUK5LyUGobAISJCMgpSb6BIgopH+ixx8LD2lbV6eyz6UTgsqfZ2Q+mQ33le2vxdj+p4LbSyp9n4m+ld57zYewL31+Nqj3yW2osoaZjPRa1vQL2QphD6USeq1A0AIAQCQDQCQAgBACAEA0AIAQCQCKjsFRX4Cx5uzzD7j4cFzdR4+ufMeCGjPVlE6I2cQel/0XEup9J4bM2fVFh7pToQOv+Famh2PGSUi6g2baPTcT3DRdavxcV9TLbSyp8NiZ6LB1Op9pXtr0lMOok4JQC9Cx8EjUgEwAQDQAgBACASAaASAEAIAQAgGgB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13" name="AutoShape 10" descr="data:image/jpeg;base64,/9j/4AAQSkZJRgABAQAAAQABAAD/2wCEAAkGBxQQDxQUERQUExQVEhQYFBcVFRcWGBQYFRQWFhcUFBYYHCggGB0lHBQUITEhJSkrLi4uFx8zODMwNygtLisBCgoKDg0OGhAQGiwkHyQsLCwsLCwsLCwsLCwsLCwsLCwsLCwsLCwsLCwsLCwsLCwsLCwsLCwsLCwsLCwsLCwsLP/AABEIAGYAyAMBEQACEQEDEQH/xAAbAAACAwEBAQAAAAAAAAAAAAAAAQQFBgcDAv/EAD8QAAEDAgMFAwgIBQUBAAAAAAEAAgMEEQUSIQYxQVFxE2GBByIycpGhscEUNUJidMLR4RUjNFLxM3OCkqIW/8QAGgEBAAMBAQEAAAAAAAAAAAAAAAECAwUEBv/EACwRAAICAQQBAwMDBQEAAAAAAAABAgMRBBIhMQUTIkEyUWEUQoEjMzRScRX/2gAMAwEAAhEDEQA/AO4KACnkAgBRlA85J2t9JzR1ICo7YLtgjyYpEN8jfA3+CylrKV+4jKI78fhG4k9AsZeRpXyNxGftKzgxx62Cwl5WC6RG4jv2ld9mMDqSfksX5aXwiNxHftDKd2UdB+qxfk7X0Nx4PxeY/bI6WCwlrrn8kbmR31bzve4/8isZX2S7kRk8SsuWAT8oFnh+MviNnEvbxB3joV0NPr518S5RZM1kMoe0OabgjRfQwmppNFz7VwNAJACAEAIAQDQAgPl7gBc6BVckllgz9ftDraID1j8guRqPJYeIFXIqpMVmdvefDT4LnS1tz/cV3MjPnc7e5x6klYu2b7ZGWedlRtsAoAIATBAIAQDQAgBACYQBAX2y9XYmM7jq3rxC7HjL+fTZeLNIu4XGgEgBACAEAICtx/HYaGIS1LsjC8NBsTq7cNOiEN4LJCTObTV2oibu3u7+QXE8lqHn04/yVkygXGwZggEgGgBAJACAEAIBoAQAgBACA9aSfs5Gu5OB8OK1oscJqX2JXZvQV9anlZNRqwEgBACAEAIDnXl1+rGfiYvzKGZW9HRVJqYSvkzSvPNx+P7L5HUS32NmTLDCMG7UZnkhvC2936BezSaD1ffPhFlEnCipCcuYX9c/Fez0NI3szyThC/8An42kue85BzsPaVC8bXF5k+BtPKlw2GSeRo1Y1rS2zud76hZ1aWmdskuiMI+6bAWguMps3McovbS+hJVq/HwTcrHhfBO0hYlQtM7Y4BvbrrcdfYvNqdPF2qFSIa5LAYRBC0GV1z3m3sAXsWioqX9Rk4SFJg0Mrbwuse43HiOCrPQ02xzUxtT6M9LCWuLSNQbW71x51yjPZgo+y+pMDYxmac9RewHU8V1qvHwjHday+37no3DaaXSN2v3Xa+wrT9LpbeIMYTKPEaJ0L8p14g8wuTqaJUz2sq1gvBgEbo2lpLSQ0k3v10XW/wDOqlFNMttQNoqQHLmBPr8eo0SOm0qe3PIwiDjGDdkM7CS3iDvH7LyavQ+kt8OiHHBA2J2nmmr6qknyWiZG+AtbYlmodm113s9hXX0lm+pMiEst5NxI8NBJNgASSeAG8r1F2znXk02/lxKqqIpmta3L2lNZpaSzO4EOufONizUcioTKQnl8nRibb1JoYTY3amsr6KrqWRxyETPbRx6sD2t3Z3XN94HDVpUIpGTYNpcek8509FB9xsbn28SnJHuI9HtbW0VbFS4syIsqDlhqIrtaXXAyvB03ubytcb+Ajc0+ReXT6rZ+Ji/Mkuhb9J0VSamBqW2e4cnO+JXx9kcTaZkaiuJFF5n9jd3LS6+guz+m9n2NPgyS+cy2/wAmZrSSaL+Zv7Pj7vkvonl6T3/Y0+CBsn6Unqt+JXk8V9UisSJtBOXTuaTo3QDw3rz+QtlK1x+ERJ8knZRgMjzyaPef2W3i1mbZMT2xbCZZZS4Wt9m53Ba6zR222OSfBLWT7wXC5YZLutlIINj7FfRaS2meW+Ao4PmtiH0+PvAJ6i/6Kt0F+riH2ScdoZJsoZbKL3uba8FvraLLsKPRMlkrqXBJmPa4ZRYg7/avFVoLq5KWSqhgl7VtGRh45iPaD+gXo8ovbFkyJGJSFtHppdjR7QFtqJOOmyiX0ZFfOZ+TI1lK7PRedr/Ld7r2X0VTc9L7vsaLlHN+2+i45Qzbmzh8Dz3m2X2lzR4LHxdnDiZLiZsvKli30XCahw9J7eyZbeTJ5unPS66zZpJ8GRxbDf4PPg040a1opak/7gBBJ5XMlz90KCvTRutv8S+i4XVSXsRC5rfWeMo+Ks2Xk+CHshHHheCwGdwjayEPkJ0sX+cfHW1lC4REcRiQINu6qoGeiwueaH7MkkjIM45sa/VwTI3P4RkPKdtdHWUbI3RS01XDVRPMUzbPAs8Z2Hc4d47lDZnZPg03l0+rGfiYvzJLotb0dFVjUx2PwZJ3cnWcPHf8F8zr69tz/JnItdnHvMZDwOzHok+8d4XQ8fKbre76S0T5fNRtdcAEg8ASPDgkp6SLyuxwV+LYuZhlaMrPef2Xi1eudvtj0VbJWyfpSdG/ErfxX1MmBXY1/USet8gvFrf70isuyfsofPkH3R7j+4Xs8U/fItE88XrpWTvAe4DSw7rKms1N1drSfAk3kjQ107zZrnuO+wWENRqZv2tkJs+sMnc6qYXkk3tr0OitpbJS1EXMJ8lntHVSRuZkcWgg7uYK9/kbra2nF8FpMqGYlMSAHuJO5cyOrvb4ZVNnnWzSk5ZS644OVbp3N4sDbNFi39GPVZ8l2dV/jfwXfRk186Zmrw7+iPqP+a+j0/8Ail10cx2+p3OojIzR8D2SsPIsO9cvQT224+5lLrJebUTjE8SwqnbrFl+mSjuAb2YP/oeK+jfJZ+5o0XlLwb6ZhVRGBdwYZGetH53yIUvotNZRjdo8U/imH4TT3ua2Znbc8kAHbeNyFHZVvKRbeVdgllwylfpBNWfzRuDgzLlYe45z7kZM/g6ExoAsBYAWAG4DkFYucp8v9FGaamm0Eon7MHiWOYXEd9ixvS55qGY3JYLPy6fVbPxUX5lEui1vR0VWNSh2qgu1j+RIPQ/4965Hla8xUisiRSyxPpmtc4NGUA+cGnTeFvTOqVCi3hErGDw7GjGmZv8A2J96x9PRrjJHAS4HFI28LrcrHM1RPQVWLNbGEQ8DnbBJIJTlOg4nUE8l59DOOnskrOCI8EDFJQ+Z7mm4J0PgF4tVNTtckVfZ8UNWYXhzfEcxyUUXSpnuQTwaB9bTTgdpYEf3XBHiF2Hfpr17+GaZTD+I08DT2Vifu316ko9Tp6I/0yMpGdmqXOkL9zib6cCuLO2UrPUXBRs0EOLxTMyzgA8bg2vzB4Ls162q6OLS+cn1HPSw+cwgnuu4+HJWjPS08xJ4RSYrXmd97WAFgP1XK1Oo9ee4q2WmI4jG6mDGuu6zdLHha/BdDUamuVG1Pklvgz64hmaCixCNtLkLrOyuFrHeb24Lt06muOm2t8miZmaunEsb2O3PYWnxFrrkVz2z3fkza4PPyR7N1UD5Z65mR4higgu5jv5bbuJ80nm0a2OhX1tfKyTCLR0shXNTl2w+xdRS4q4ysIpKYT/QyXNIIneHWABuCBxIG5VSMoxaZr9utmf4lShjX9nLG8SQSD7Ejdx6aqWXlHJR0202KwtyVGFumkGnaQSsySfes43Z4pyVTkZzbXZXE8ThE88bRIxzRBSRPYQxjiO0fLI4gOdYDcRuUYyVlByXJtPKhs9JiGHOigt2rXtewEgZi3e250BsTZS1kvYsok7GYzWVIeK2jdSOYGWJcHCUuzZi0D0bZRxPpITFv5LvFIO0he3ja46jULDVQ31NEtcGGXyj4ZmNO3wQabZujdGHPf5ocBYHu4ld3x1Uq4OcuMmkSjxSYPme5u4nTvtpdcrVTU7W4lW+SKvN2VEnABACAEwgNACdAEwiQQAiIBPwBJ9kSbrDf9GP1G/BfW6f+3E0XRJW5IIAQAgBACAEAKGDDYlB2cr28AdOh1C+U1Vey1ozl2RVhynlFSZLicjowwu80C2m89SvTLV2uCjngtkiLy/9KggEgBACAEA0AIAQAgBACA+4IS9wa3eTZaUwc5qKJXJvYmZWgDcAAPBfWwjtSRqfSuAQAgBACAaAEAkBmdqoLPa/mCD1H+fcuF5Sv3KRSRRLkZ4KAmANCQQgSAEAIAQDQAgBACAEBIpaJ8p8xpPfuA8V6KtLbY+EWSNRhOEiHU+c88eXcF3dJo408vsulgsl7yQQAgBACAEA0AIBKAQcZpO1iIG8at6jgvLrKfVqa+SGsmLXy7WO+zMSggaAEAkAIAQAgGgGG33XKsot9Ikm0+ETP3MIHN2nx1Xqr0N8/gnayyg2b/vf4NHzK91fiv8AZk7Czp8GhZ9m55u1/Ze6vQ1Q5wWwicGgbtF6lFLokasBoBIAQAgBACAaAEAkAJgGax7CiCZGDQ6uA4d4XC8homnvgikkUK5LyUGobAISJCMgpSb6BIgopH+ixx8LD2lbV6eyz6UTgsqfZ2Q+mQ33le2vxdj+p4LbSyp9n4m+ld57zYewL31+Nqj3yW2osoaZjPRa1vQL2QphD6USeq1A0AIAQCQDQCQAgBACAEA0AIAQCQCKjsFRX4Cx5uzzD7j4cFzdR4+ufMeCGjPVlE6I2cQel/0XEup9J4bM2fVFh7pToQOv+Famh2PGSUi6g2baPTcT3DRdavxcV9TLbSyp8NiZ6LB1Op9pXtr0lMOok4JQC9Cx8EjUgEwAQDQAgBACASAaASAEAIAQAgGgBA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pic>
        <p:nvPicPr>
          <p:cNvPr id="2050" name="Picture 2" descr="http://www.salonhabitat.be/images/i_layout/logo.png">
            <a:hlinkClick r:id="rId13"/>
            <a:extLst>
              <a:ext uri="{FF2B5EF4-FFF2-40B4-BE49-F238E27FC236}">
                <a16:creationId xmlns:a16="http://schemas.microsoft.com/office/drawing/2014/main" xmlns="" id="{56F58CC6-CDA6-4A2A-97BF-27A7FF7FD4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27413"/>
            <a:ext cx="1229072" cy="4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67D23744-AFA5-4E02-9028-F38FA13E647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62" y="6356350"/>
            <a:ext cx="1728224" cy="3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0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alonhabitat.be/012/fr/Accuei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i&amp;rct=j&amp;q=&amp;esrc=s&amp;source=images&amp;cd=&amp;cad=rja&amp;uact=8&amp;ved=0ahUKEwja1seM_5_XAhXR-qQKHV7GBOwQjRwIBw&amp;url=https://www.architonic.com/fr/product/trilux-arimo-slim-cdp/1271697&amp;psig=AOvVaw2QI7gZ8LS9LfslCJcp4x0U&amp;ust=150971561535102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lusconcept.be/" TargetMode="External"/><Relationship Id="rId2" Type="http://schemas.openxmlformats.org/officeDocument/2006/relationships/hyperlink" Target="mailto:info@aplusconcept.be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b.defays@aplusconcept.be" TargetMode="Externa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5876" y="1484784"/>
            <a:ext cx="8512496" cy="2448272"/>
          </a:xfrm>
        </p:spPr>
        <p:txBody>
          <a:bodyPr>
            <a:noAutofit/>
          </a:bodyPr>
          <a:lstStyle/>
          <a:p>
            <a:r>
              <a:rPr lang="fr-B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Salon Habitat</a:t>
            </a:r>
            <a:br>
              <a:rPr lang="fr-B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Rénovation d’immeubles de logements</a:t>
            </a:r>
            <a:endParaRPr lang="fr-B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xQQDxQUERQUExQVEhQYFBcVFRcWGBQYFRQWFhcUFBYYHCggGB0lHBQUITEhJSkrLi4uFx8zODMwNygtLisBCgoKDg0OGhAQGiwkHyQsLCwsLCwsLCwsLCwsLCwsLCwsLCwsLCwsLCwsLCwsLCwsLCwsLCwsLCwsLCwsLCwsLP/AABEIAGYAyAMBEQACEQEDEQH/xAAbAAACAwEBAQAAAAAAAAAAAAAAAQQFBgcDAv/EAD8QAAEDAgMFAwgIBQUBAAAAAAEAAgMEEQUSIQYxQVFxE2GBByIycpGhscEUNUJidMLR4RUjNFLxM3OCkqIW/8QAGgEBAAMBAQEAAAAAAAAAAAAAAAECAwUEBv/EACwRAAICAQQBAwMDBQEAAAAAAAABAgMRBBIhMQUTIkEyUWEUQoEjMzRScRX/2gAMAwEAAhEDEQA/AO4KACnkAgBRlA85J2t9JzR1ICo7YLtgjyYpEN8jfA3+CylrKV+4jKI78fhG4k9AsZeRpXyNxGftKzgxx62Cwl5WC6RG4jv2ld9mMDqSfksX5aXwiNxHftDKd2UdB+qxfk7X0Nx4PxeY/bI6WCwlrrn8kbmR31bzve4/8isZX2S7kRk8SsuWAT8oFnh+MviNnEvbxB3joV0NPr518S5RZM1kMoe0OabgjRfQwmppNFz7VwNAJACAEAIAQDQAgPl7gBc6BVckllgz9ftDraID1j8guRqPJYeIFXIqpMVmdvefDT4LnS1tz/cV3MjPnc7e5x6klYu2b7ZGWedlRtsAoAIATBAIAQDQAgBACYQBAX2y9XYmM7jq3rxC7HjL+fTZeLNIu4XGgEgBACAEAICtx/HYaGIS1LsjC8NBsTq7cNOiEN4LJCTObTV2oibu3u7+QXE8lqHn04/yVkygXGwZggEgGgBAJACAEAIBoAQAgBACA9aSfs5Gu5OB8OK1oscJqX2JXZvQV9anlZNRqwEgBACAEAIDnXl1+rGfiYvzKGZW9HRVJqYSvkzSvPNx+P7L5HUS32NmTLDCMG7UZnkhvC2936BezSaD1ffPhFlEnCipCcuYX9c/Fez0NI3szyThC/8An42kue85BzsPaVC8bXF5k+BtPKlw2GSeRo1Y1rS2zud76hZ1aWmdskuiMI+6bAWguMps3McovbS+hJVq/HwTcrHhfBO0hYlQtM7Y4BvbrrcdfYvNqdPF2qFSIa5LAYRBC0GV1z3m3sAXsWioqX9Rk4SFJg0Mrbwuse43HiOCrPQ02xzUxtT6M9LCWuLSNQbW71x51yjPZgo+y+pMDYxmac9RewHU8V1qvHwjHday+37no3DaaXSN2v3Xa+wrT9LpbeIMYTKPEaJ0L8p14g8wuTqaJUz2sq1gvBgEbo2lpLSQ0k3v10XW/wDOqlFNMttQNoqQHLmBPr8eo0SOm0qe3PIwiDjGDdkM7CS3iDvH7LyavQ+kt8OiHHBA2J2nmmr6qknyWiZG+AtbYlmodm113s9hXX0lm+pMiEst5NxI8NBJNgASSeAG8r1F2znXk02/lxKqqIpmta3L2lNZpaSzO4EOufONizUcioTKQnl8nRibb1JoYTY3amsr6KrqWRxyETPbRx6sD2t3Z3XN94HDVpUIpGTYNpcek8509FB9xsbn28SnJHuI9HtbW0VbFS4syIsqDlhqIrtaXXAyvB03ubytcb+Ajc0+ReXT6rZ+Ji/Mkuhb9J0VSamBqW2e4cnO+JXx9kcTaZkaiuJFF5n9jd3LS6+guz+m9n2NPgyS+cy2/wAmZrSSaL+Zv7Pj7vkvonl6T3/Y0+CBsn6Unqt+JXk8V9UisSJtBOXTuaTo3QDw3rz+QtlK1x+ERJ8knZRgMjzyaPef2W3i1mbZMT2xbCZZZS4Wt9m53Ba6zR222OSfBLWT7wXC5YZLutlIINj7FfRaS2meW+Ao4PmtiH0+PvAJ6i/6Kt0F+riH2ScdoZJsoZbKL3uba8FvraLLsKPRMlkrqXBJmPa4ZRYg7/avFVoLq5KWSqhgl7VtGRh45iPaD+gXo8ovbFkyJGJSFtHppdjR7QFtqJOOmyiX0ZFfOZ+TI1lK7PRedr/Ld7r2X0VTc9L7vsaLlHN+2+i45Qzbmzh8Dz3m2X2lzR4LHxdnDiZLiZsvKli30XCahw9J7eyZbeTJ5unPS66zZpJ8GRxbDf4PPg040a1opak/7gBBJ5XMlz90KCvTRutv8S+i4XVSXsRC5rfWeMo+Ks2Xk+CHshHHheCwGdwjayEPkJ0sX+cfHW1lC4REcRiQINu6qoGeiwueaH7MkkjIM45sa/VwTI3P4RkPKdtdHWUbI3RS01XDVRPMUzbPAs8Z2Hc4d47lDZnZPg03l0+rGfiYvzJLotb0dFVjUx2PwZJ3cnWcPHf8F8zr69tz/JnItdnHvMZDwOzHok+8d4XQ8fKbre76S0T5fNRtdcAEg8ASPDgkp6SLyuxwV+LYuZhlaMrPef2Xi1eudvtj0VbJWyfpSdG/ErfxX1MmBXY1/USet8gvFrf70isuyfsofPkH3R7j+4Xs8U/fItE88XrpWTvAe4DSw7rKms1N1drSfAk3kjQ107zZrnuO+wWENRqZv2tkJs+sMnc6qYXkk3tr0OitpbJS1EXMJ8lntHVSRuZkcWgg7uYK9/kbra2nF8FpMqGYlMSAHuJO5cyOrvb4ZVNnnWzSk5ZS644OVbp3N4sDbNFi39GPVZ8l2dV/jfwXfRk186Zmrw7+iPqP+a+j0/8Ail10cx2+p3OojIzR8D2SsPIsO9cvQT224+5lLrJebUTjE8SwqnbrFl+mSjuAb2YP/oeK+jfJZ+5o0XlLwb6ZhVRGBdwYZGetH53yIUvotNZRjdo8U/imH4TT3ua2Znbc8kAHbeNyFHZVvKRbeVdgllwylfpBNWfzRuDgzLlYe45z7kZM/g6ExoAsBYAWAG4DkFYucp8v9FGaamm0Eon7MHiWOYXEd9ixvS55qGY3JYLPy6fVbPxUX5lEui1vR0VWNSh2qgu1j+RIPQ/4965Hla8xUisiRSyxPpmtc4NGUA+cGnTeFvTOqVCi3hErGDw7GjGmZv8A2J96x9PRrjJHAS4HFI28LrcrHM1RPQVWLNbGEQ8DnbBJIJTlOg4nUE8l59DOOnskrOCI8EDFJQ+Z7mm4J0PgF4tVNTtckVfZ8UNWYXhzfEcxyUUXSpnuQTwaB9bTTgdpYEf3XBHiF2Hfpr17+GaZTD+I08DT2Vifu316ko9Tp6I/0yMpGdmqXOkL9zib6cCuLO2UrPUXBRs0EOLxTMyzgA8bg2vzB4Ls162q6OLS+cn1HPSw+cwgnuu4+HJWjPS08xJ4RSYrXmd97WAFgP1XK1Oo9ee4q2WmI4jG6mDGuu6zdLHha/BdDUamuVG1Pklvgz64hmaCixCNtLkLrOyuFrHeb24Lt06muOm2t8miZmaunEsb2O3PYWnxFrrkVz2z3fkza4PPyR7N1UD5Z65mR4higgu5jv5bbuJ80nm0a2OhX1tfKyTCLR0shXNTl2w+xdRS4q4ysIpKYT/QyXNIIneHWABuCBxIG5VSMoxaZr9utmf4lShjX9nLG8SQSD7Ejdx6aqWXlHJR0202KwtyVGFumkGnaQSsySfes43Z4pyVTkZzbXZXE8ThE88bRIxzRBSRPYQxjiO0fLI4gOdYDcRuUYyVlByXJtPKhs9JiGHOigt2rXtewEgZi3e250BsTZS1kvYsok7GYzWVIeK2jdSOYGWJcHCUuzZi0D0bZRxPpITFv5LvFIO0he3ja46jULDVQ31NEtcGGXyj4ZmNO3wQabZujdGHPf5ocBYHu4ld3x1Uq4OcuMmkSjxSYPme5u4nTvtpdcrVTU7W4lW+SKvN2VEnABACAEwgNACdAEwiQQAiIBPwBJ9kSbrDf9GP1G/BfW6f+3E0XRJW5IIAQAgBACAEAKGDDYlB2cr28AdOh1C+U1Vey1ozl2RVhynlFSZLicjowwu80C2m89SvTLV2uCjngtkiLy/9KggEgBACAEA0AIAQAgBACA+4IS9wa3eTZaUwc5qKJXJvYmZWgDcAAPBfWwjtSRqfSuAQAgBACAaAEAkBmdqoLPa/mCD1H+fcuF5Sv3KRSRRLkZ4KAmANCQQgSAEAIAQDQAgBACAEBIpaJ8p8xpPfuA8V6KtLbY+EWSNRhOEiHU+c88eXcF3dJo408vsulgsl7yQQAgBACAEA0AIBKAQcZpO1iIG8at6jgvLrKfVqa+SGsmLXy7WO+zMSggaAEAkAIAQAgGgGG33XKsot9Ikm0+ETP3MIHN2nx1Xqr0N8/gnayyg2b/vf4NHzK91fiv8AZk7Czp8GhZ9m55u1/Ze6vQ1Q5wWwicGgbtF6lFLokasBoBIAQAgBACAaAEAkAJgGax7CiCZGDQ6uA4d4XC8homnvgikkUK5LyUGobAISJCMgpSb6BIgopH+ixx8LD2lbV6eyz6UTgsqfZ2Q+mQ33le2vxdj+p4LbSyp9n4m+ld57zYewL31+Nqj3yW2osoaZjPRa1vQL2QphD6USeq1A0AIAQCQDQCQAgBACAEA0AIAQCQCKjsFRX4Cx5uzzD7j4cFzdR4+ufMeCGjPVlE6I2cQel/0XEup9J4bM2fVFh7pToQOv+Famh2PGSUi6g2baPTcT3DRdavxcV9TLbSyp8NiZ6LB1Op9pXtr0lMOok4JQC9Cx8EjUgEwAQDQAgBACASAaASAEAIAQAgGg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675944" y="4653136"/>
            <a:ext cx="781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Boris Defays – A+ Concept</a:t>
            </a:r>
          </a:p>
          <a:p>
            <a:r>
              <a:rPr lang="fr-BE" sz="2000" i="1" dirty="0"/>
              <a:t>Responsable du département énergie et développement durable</a:t>
            </a:r>
          </a:p>
        </p:txBody>
      </p:sp>
      <p:pic>
        <p:nvPicPr>
          <p:cNvPr id="1026" name="Picture 2" descr="http://www.salonhabitat.be/images/i_layout/logo.png">
            <a:hlinkClick r:id="rId2"/>
            <a:extLst>
              <a:ext uri="{FF2B5EF4-FFF2-40B4-BE49-F238E27FC236}">
                <a16:creationId xmlns:a16="http://schemas.microsoft.com/office/drawing/2014/main" xmlns="" id="{BBAC2B37-6B63-4C7D-BFD9-B019F9CCB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9" y="499557"/>
            <a:ext cx="2050992" cy="6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F255C12-5D68-4709-9E7F-C9D089339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0338"/>
            <a:ext cx="2382070" cy="16124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FE4C9DE-D426-45F9-9886-7D8AAE53B5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19" y="488211"/>
            <a:ext cx="3312400" cy="6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10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193914" y="1124744"/>
            <a:ext cx="7626558" cy="46434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fr-BE" sz="3600" i="1" dirty="0"/>
              <a:t>Immeuble avant rénovation</a:t>
            </a:r>
          </a:p>
          <a:p>
            <a:pPr lvl="0"/>
            <a:endParaRPr lang="fr-BE" sz="1050" dirty="0"/>
          </a:p>
          <a:p>
            <a:pPr lvl="0">
              <a:buFont typeface="Symbol"/>
              <a:buChar char="Þ"/>
            </a:pPr>
            <a:endParaRPr lang="fr-B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888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/>
              <a:t>Bilan énergétique d’un immeuble de logements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3. Bilan énergétique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xmlns="" id="{50185C71-EF7C-4674-8E03-3ABA5469C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721335"/>
              </p:ext>
            </p:extLst>
          </p:nvPr>
        </p:nvGraphicFramePr>
        <p:xfrm>
          <a:off x="2267744" y="2420888"/>
          <a:ext cx="5544616" cy="328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A0267344-E14C-4F31-B999-B83F99559129}"/>
              </a:ext>
            </a:extLst>
          </p:cNvPr>
          <p:cNvSpPr txBox="1">
            <a:spLocks noChangeArrowheads="1"/>
          </p:cNvSpPr>
          <p:nvPr/>
        </p:nvSpPr>
        <p:spPr>
          <a:xfrm>
            <a:off x="1226773" y="1745432"/>
            <a:ext cx="7626558" cy="464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BE" sz="2400" b="1" u="sng" dirty="0"/>
              <a:t>Pertes enveloppe</a:t>
            </a:r>
          </a:p>
          <a:p>
            <a:pPr algn="ctr"/>
            <a:endParaRPr lang="fr-BE" sz="700" b="1" u="sng" dirty="0"/>
          </a:p>
          <a:p>
            <a:pPr algn="ctr">
              <a:buFont typeface="Symbol"/>
              <a:buChar char="Þ"/>
            </a:pPr>
            <a:endParaRPr lang="fr-BE" sz="2000" b="1" u="sng" dirty="0"/>
          </a:p>
        </p:txBody>
      </p:sp>
    </p:spTree>
    <p:extLst>
      <p:ext uri="{BB962C8B-B14F-4D97-AF65-F5344CB8AC3E}">
        <p14:creationId xmlns:p14="http://schemas.microsoft.com/office/powerpoint/2010/main" val="329575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11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193914" y="1124744"/>
            <a:ext cx="7626558" cy="46434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fr-BE" sz="3600" i="1" dirty="0"/>
              <a:t>Immeuble avant rénovation</a:t>
            </a:r>
          </a:p>
          <a:p>
            <a:pPr lvl="0"/>
            <a:endParaRPr lang="fr-BE" sz="1050" dirty="0"/>
          </a:p>
          <a:p>
            <a:pPr lvl="0">
              <a:buFont typeface="Symbol"/>
              <a:buChar char="Þ"/>
            </a:pPr>
            <a:endParaRPr lang="fr-B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888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/>
              <a:t>Bilan énergétique d’un immeuble de logements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3. Bilan énergétique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A0267344-E14C-4F31-B999-B83F99559129}"/>
              </a:ext>
            </a:extLst>
          </p:cNvPr>
          <p:cNvSpPr txBox="1">
            <a:spLocks noChangeArrowheads="1"/>
          </p:cNvSpPr>
          <p:nvPr/>
        </p:nvSpPr>
        <p:spPr>
          <a:xfrm>
            <a:off x="1226773" y="1745432"/>
            <a:ext cx="7626558" cy="464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BE" sz="2400" b="1" u="sng" dirty="0"/>
              <a:t>Pertes chaleur</a:t>
            </a:r>
          </a:p>
          <a:p>
            <a:pPr algn="ctr"/>
            <a:endParaRPr lang="fr-BE" sz="700" b="1" u="sng" dirty="0"/>
          </a:p>
          <a:p>
            <a:pPr algn="ctr">
              <a:buFont typeface="Symbol"/>
              <a:buChar char="Þ"/>
            </a:pPr>
            <a:endParaRPr lang="fr-BE" sz="2000" b="1" u="sng" dirty="0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xmlns="" id="{2C8753F1-B105-483C-B516-3DDD5319CC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256797"/>
              </p:ext>
            </p:extLst>
          </p:nvPr>
        </p:nvGraphicFramePr>
        <p:xfrm>
          <a:off x="1475656" y="2366120"/>
          <a:ext cx="7344816" cy="37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20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12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193914" y="1124744"/>
            <a:ext cx="7626558" cy="46434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fr-BE" sz="3600" i="1" dirty="0"/>
              <a:t>Immeuble avant rénovation</a:t>
            </a:r>
          </a:p>
          <a:p>
            <a:pPr lvl="0"/>
            <a:endParaRPr lang="fr-BE" sz="1050" dirty="0"/>
          </a:p>
          <a:p>
            <a:pPr lvl="0">
              <a:buFont typeface="Symbol"/>
              <a:buChar char="Þ"/>
            </a:pPr>
            <a:endParaRPr lang="fr-B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888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/>
              <a:t>Bilan énergétique d’un immeuble de logements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3. Bilan énergétique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A0267344-E14C-4F31-B999-B83F99559129}"/>
              </a:ext>
            </a:extLst>
          </p:cNvPr>
          <p:cNvSpPr txBox="1">
            <a:spLocks noChangeArrowheads="1"/>
          </p:cNvSpPr>
          <p:nvPr/>
        </p:nvSpPr>
        <p:spPr>
          <a:xfrm>
            <a:off x="1226773" y="1745432"/>
            <a:ext cx="7626558" cy="464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BE" sz="2400" b="1" u="sng" dirty="0"/>
              <a:t>Coût exploitation</a:t>
            </a:r>
          </a:p>
          <a:p>
            <a:pPr algn="ctr"/>
            <a:endParaRPr lang="fr-BE" sz="700" b="1" u="sng" dirty="0"/>
          </a:p>
          <a:p>
            <a:pPr algn="ctr">
              <a:buFont typeface="Symbol"/>
              <a:buChar char="Þ"/>
            </a:pPr>
            <a:endParaRPr lang="fr-BE" sz="2000" b="1" u="sng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xmlns="" id="{2E4342CC-7C42-4ACD-AE45-0D96AED0A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946181"/>
              </p:ext>
            </p:extLst>
          </p:nvPr>
        </p:nvGraphicFramePr>
        <p:xfrm>
          <a:off x="1331640" y="2366120"/>
          <a:ext cx="7488832" cy="36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3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13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193914" y="1124744"/>
            <a:ext cx="7626558" cy="46434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fr-BE" sz="3600" i="1" dirty="0"/>
              <a:t>Optimisation énergétique</a:t>
            </a:r>
          </a:p>
          <a:p>
            <a:pPr lvl="0"/>
            <a:endParaRPr lang="fr-BE" sz="1050" dirty="0"/>
          </a:p>
          <a:p>
            <a:pPr lvl="0">
              <a:buFont typeface="Symbol"/>
              <a:buChar char="Þ"/>
            </a:pPr>
            <a:endParaRPr lang="fr-B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888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/>
              <a:t>Bilan énergétique d’un immeuble de logements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3. Bilan énergétique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xmlns="" id="{0B7C6730-9769-423F-8D99-2840963196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109416"/>
              </p:ext>
            </p:extLst>
          </p:nvPr>
        </p:nvGraphicFramePr>
        <p:xfrm>
          <a:off x="1193914" y="1772518"/>
          <a:ext cx="7770574" cy="4464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1D48F8A6-601A-4A3E-8574-C80FE75E0F24}"/>
              </a:ext>
            </a:extLst>
          </p:cNvPr>
          <p:cNvSpPr txBox="1"/>
          <p:nvPr/>
        </p:nvSpPr>
        <p:spPr>
          <a:xfrm>
            <a:off x="2799268" y="433275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/>
              <a:t>Parois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AD960FFC-0D05-4F90-B468-15CD6B87519E}"/>
              </a:ext>
            </a:extLst>
          </p:cNvPr>
          <p:cNvSpPr txBox="1"/>
          <p:nvPr/>
        </p:nvSpPr>
        <p:spPr>
          <a:xfrm>
            <a:off x="2645425" y="384093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/>
              <a:t>Infiltrations</a:t>
            </a:r>
            <a:endParaRPr lang="fr-BE" sz="1600" b="1" dirty="0"/>
          </a:p>
        </p:txBody>
      </p:sp>
    </p:spTree>
    <p:extLst>
      <p:ext uri="{BB962C8B-B14F-4D97-AF65-F5344CB8AC3E}">
        <p14:creationId xmlns:p14="http://schemas.microsoft.com/office/powerpoint/2010/main" val="406597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14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193914" y="1124744"/>
            <a:ext cx="7626558" cy="46434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fr-BE" sz="3600" i="1" dirty="0"/>
              <a:t>Impact de la production centralisée</a:t>
            </a:r>
          </a:p>
          <a:p>
            <a:pPr lvl="0"/>
            <a:endParaRPr lang="fr-BE" sz="1050" dirty="0"/>
          </a:p>
          <a:p>
            <a:pPr lvl="0">
              <a:buFont typeface="Symbol"/>
              <a:buChar char="Þ"/>
            </a:pPr>
            <a:endParaRPr lang="fr-B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888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/>
              <a:t>Bilan énergétique d’un immeuble de logements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3. Bilan énergétique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xmlns="" id="{14DE5F23-90EC-4C32-BD19-ADF30E719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208699"/>
              </p:ext>
            </p:extLst>
          </p:nvPr>
        </p:nvGraphicFramePr>
        <p:xfrm>
          <a:off x="5148064" y="2168860"/>
          <a:ext cx="3563888" cy="342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xmlns="" id="{3591486C-6251-44DF-8F83-8399161418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063764"/>
              </p:ext>
            </p:extLst>
          </p:nvPr>
        </p:nvGraphicFramePr>
        <p:xfrm>
          <a:off x="1259632" y="2168860"/>
          <a:ext cx="3888432" cy="342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6729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FA5E5A-3E32-4834-9A34-EE469B479A1D}"/>
              </a:ext>
            </a:extLst>
          </p:cNvPr>
          <p:cNvSpPr/>
          <p:nvPr/>
        </p:nvSpPr>
        <p:spPr>
          <a:xfrm>
            <a:off x="0" y="3933056"/>
            <a:ext cx="914400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 de 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Introduction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Mise en place d’un plan de rénovation énergétique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Bilan énergétique d’un immeuble de logements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Optimisation énergétique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7023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16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193914" y="1124743"/>
            <a:ext cx="7626558" cy="5112569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fr-BE" sz="3600" i="1" dirty="0"/>
              <a:t>Enveloppe</a:t>
            </a:r>
          </a:p>
          <a:p>
            <a:pPr lvl="0">
              <a:buFontTx/>
              <a:buChar char="-"/>
            </a:pPr>
            <a:r>
              <a:rPr lang="fr-BE" sz="3600" i="1" dirty="0"/>
              <a:t>Monitoring énergétique</a:t>
            </a:r>
          </a:p>
          <a:p>
            <a:pPr lvl="0">
              <a:buFontTx/>
              <a:buChar char="-"/>
            </a:pPr>
            <a:r>
              <a:rPr lang="fr-BE" sz="3600" i="1" dirty="0"/>
              <a:t>Ventilation</a:t>
            </a:r>
          </a:p>
          <a:p>
            <a:pPr lvl="0">
              <a:buFontTx/>
              <a:buChar char="-"/>
            </a:pPr>
            <a:r>
              <a:rPr lang="fr-BE" sz="3600" i="1" dirty="0"/>
              <a:t>Production de chaleur</a:t>
            </a:r>
          </a:p>
          <a:p>
            <a:pPr lvl="0">
              <a:buFontTx/>
              <a:buChar char="-"/>
            </a:pPr>
            <a:r>
              <a:rPr lang="fr-BE" sz="3600" i="1" dirty="0"/>
              <a:t>Eau chaude sanitaire</a:t>
            </a:r>
          </a:p>
          <a:p>
            <a:pPr lvl="0">
              <a:buFontTx/>
              <a:buChar char="-"/>
            </a:pPr>
            <a:r>
              <a:rPr lang="fr-BE" sz="3600" i="1" dirty="0"/>
              <a:t>Eclairage</a:t>
            </a:r>
          </a:p>
          <a:p>
            <a:pPr lvl="0">
              <a:buFontTx/>
              <a:buChar char="-"/>
            </a:pPr>
            <a:r>
              <a:rPr lang="fr-BE" sz="3600" i="1" dirty="0"/>
              <a:t>Energies renouvelables</a:t>
            </a:r>
          </a:p>
          <a:p>
            <a:pPr lvl="0"/>
            <a:endParaRPr lang="fr-BE" sz="1050" dirty="0"/>
          </a:p>
          <a:p>
            <a:pPr lvl="0">
              <a:buFont typeface="Symbol"/>
              <a:buChar char="Þ"/>
            </a:pPr>
            <a:endParaRPr lang="fr-B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7187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/>
              <a:t>Optimisation énergétique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4. Optimisation énergétique</a:t>
            </a:r>
          </a:p>
        </p:txBody>
      </p:sp>
    </p:spTree>
    <p:extLst>
      <p:ext uri="{BB962C8B-B14F-4D97-AF65-F5344CB8AC3E}">
        <p14:creationId xmlns:p14="http://schemas.microsoft.com/office/powerpoint/2010/main" val="3908357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17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193914" y="1124743"/>
            <a:ext cx="7626558" cy="5112569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fr-BE" i="1" dirty="0"/>
              <a:t>Dimensionnement des installations</a:t>
            </a:r>
          </a:p>
          <a:p>
            <a:pPr lvl="0">
              <a:buFontTx/>
              <a:buChar char="-"/>
            </a:pPr>
            <a:r>
              <a:rPr lang="fr-BE" i="1" dirty="0"/>
              <a:t>Refacturation</a:t>
            </a:r>
          </a:p>
          <a:p>
            <a:pPr lvl="0">
              <a:buFontTx/>
              <a:buChar char="-"/>
            </a:pPr>
            <a:r>
              <a:rPr lang="fr-BE" i="1" dirty="0"/>
              <a:t>Suivi des dérives</a:t>
            </a:r>
          </a:p>
          <a:p>
            <a:pPr lvl="0">
              <a:buFontTx/>
              <a:buChar char="-"/>
            </a:pPr>
            <a:r>
              <a:rPr lang="fr-BE" i="1" dirty="0"/>
              <a:t>Suivi des pistes d’amélioration</a:t>
            </a:r>
          </a:p>
          <a:p>
            <a:pPr lvl="0">
              <a:buFontTx/>
              <a:buChar char="-"/>
            </a:pPr>
            <a:r>
              <a:rPr lang="fr-BE" i="1" dirty="0"/>
              <a:t>Sensibilisation</a:t>
            </a:r>
          </a:p>
          <a:p>
            <a:pPr lvl="0">
              <a:buFontTx/>
              <a:buChar char="-"/>
            </a:pPr>
            <a:r>
              <a:rPr lang="fr-BE" i="1" dirty="0"/>
              <a:t>Planification des dépenses</a:t>
            </a:r>
          </a:p>
          <a:p>
            <a:pPr lvl="0"/>
            <a:endParaRPr lang="fr-BE" sz="1000" dirty="0"/>
          </a:p>
          <a:p>
            <a:pPr lvl="0">
              <a:buFont typeface="Symbol"/>
              <a:buChar char="Þ"/>
            </a:pPr>
            <a:endParaRPr lang="fr-BE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362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/>
              <a:t>Monitoring énergétique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4. Optimisation énergétique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xmlns="" id="{CECA8C90-32C9-4A34-9DBC-E22818667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369026"/>
              </p:ext>
            </p:extLst>
          </p:nvPr>
        </p:nvGraphicFramePr>
        <p:xfrm>
          <a:off x="5364088" y="4221088"/>
          <a:ext cx="3677022" cy="189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034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18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193914" y="1124743"/>
            <a:ext cx="7626558" cy="5112569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fr-BE" sz="3600" i="1" dirty="0"/>
              <a:t>Centralisé ?</a:t>
            </a:r>
          </a:p>
          <a:p>
            <a:pPr lvl="0">
              <a:buFontTx/>
              <a:buChar char="-"/>
            </a:pPr>
            <a:r>
              <a:rPr lang="fr-BE" sz="3600" i="1" dirty="0"/>
              <a:t>Système C  vs système D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fr-BE" sz="3200" i="1" dirty="0">
                <a:sym typeface="Wingdings" panose="05000000000000000000" pitchFamily="2" charset="2"/>
              </a:rPr>
              <a:t>Faux plafond ?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fr-BE" sz="3200" i="1" dirty="0">
                <a:sym typeface="Wingdings" panose="05000000000000000000" pitchFamily="2" charset="2"/>
              </a:rPr>
              <a:t>Gaines techniques ?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fr-BE" sz="3200" i="1" dirty="0">
                <a:sym typeface="Wingdings" panose="05000000000000000000" pitchFamily="2" charset="2"/>
              </a:rPr>
              <a:t> Intégration dans logement ?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fr-BE" sz="3200" i="1" dirty="0">
                <a:sym typeface="Wingdings" panose="05000000000000000000" pitchFamily="2" charset="2"/>
              </a:rPr>
              <a:t> Entretien ? </a:t>
            </a:r>
            <a:endParaRPr lang="fr-BE" sz="3200" i="1" dirty="0"/>
          </a:p>
          <a:p>
            <a:pPr lvl="0"/>
            <a:endParaRPr lang="fr-BE" sz="1050" dirty="0"/>
          </a:p>
          <a:p>
            <a:pPr lvl="0">
              <a:buFont typeface="Symbol"/>
              <a:buChar char="Þ"/>
            </a:pPr>
            <a:endParaRPr lang="fr-B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362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/>
              <a:t>Ventilation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4. Optimisation énergétique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674251"/>
              </p:ext>
            </p:extLst>
          </p:nvPr>
        </p:nvGraphicFramePr>
        <p:xfrm>
          <a:off x="4326769" y="4168775"/>
          <a:ext cx="4817231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4211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F49F43B-F4A7-4875-B895-CA61D388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29" y="232264"/>
            <a:ext cx="4031953" cy="60932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19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193914" y="1124743"/>
            <a:ext cx="7626558" cy="5112569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fr-BE" sz="3600" i="1" dirty="0"/>
              <a:t>Remplacement chaudière</a:t>
            </a:r>
          </a:p>
          <a:p>
            <a:pPr lvl="1">
              <a:buFontTx/>
              <a:buChar char="-"/>
            </a:pPr>
            <a:r>
              <a:rPr lang="fr-BE" sz="3200" i="1" dirty="0"/>
              <a:t>Dimensionnement ? </a:t>
            </a:r>
          </a:p>
          <a:p>
            <a:pPr lvl="1">
              <a:buFontTx/>
              <a:buChar char="-"/>
            </a:pPr>
            <a:r>
              <a:rPr lang="fr-BE" sz="3200" i="1" dirty="0"/>
              <a:t>Centralisation ? Gestion de la boucle ?</a:t>
            </a:r>
          </a:p>
          <a:p>
            <a:pPr lvl="1">
              <a:buFontTx/>
              <a:buChar char="-"/>
            </a:pPr>
            <a:r>
              <a:rPr lang="fr-BE" sz="3200" i="1" dirty="0"/>
              <a:t>Circuit secondaire, partitionnement ?</a:t>
            </a:r>
          </a:p>
          <a:p>
            <a:pPr lvl="1">
              <a:buFontTx/>
              <a:buChar char="-"/>
            </a:pPr>
            <a:r>
              <a:rPr lang="fr-BE" sz="3200" i="1" dirty="0"/>
              <a:t>Coupure installation ?</a:t>
            </a:r>
          </a:p>
          <a:p>
            <a:pPr lvl="1">
              <a:buFontTx/>
              <a:buChar char="-"/>
            </a:pPr>
            <a:r>
              <a:rPr lang="fr-BE" sz="3200" i="1" dirty="0"/>
              <a:t>Hydraulique ?</a:t>
            </a:r>
          </a:p>
          <a:p>
            <a:pPr lvl="1">
              <a:buFontTx/>
              <a:buChar char="-"/>
            </a:pPr>
            <a:r>
              <a:rPr lang="fr-BE" sz="3200" i="1" dirty="0"/>
              <a:t>Conduites existantes ?</a:t>
            </a:r>
          </a:p>
          <a:p>
            <a:pPr lvl="1">
              <a:buFontTx/>
              <a:buChar char="-"/>
            </a:pPr>
            <a:r>
              <a:rPr lang="fr-BE" sz="3200" i="1" dirty="0"/>
              <a:t>Amiante ?</a:t>
            </a:r>
          </a:p>
          <a:p>
            <a:pPr lvl="0"/>
            <a:endParaRPr lang="fr-BE" sz="1050" dirty="0"/>
          </a:p>
          <a:p>
            <a:pPr lvl="0">
              <a:buFont typeface="Symbol"/>
              <a:buChar char="Þ"/>
            </a:pPr>
            <a:endParaRPr lang="fr-B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/>
              <a:t>Production de chaleur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4. Optimisation énergétique</a:t>
            </a:r>
          </a:p>
        </p:txBody>
      </p:sp>
    </p:spTree>
    <p:extLst>
      <p:ext uri="{BB962C8B-B14F-4D97-AF65-F5344CB8AC3E}">
        <p14:creationId xmlns:p14="http://schemas.microsoft.com/office/powerpoint/2010/main" val="62988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 de 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Introduction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Mise en place d’un plan de rénovation énergétique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Bilan énergétique d’un immeuble de logements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Optimisation énergétique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5959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20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193914" y="1124743"/>
            <a:ext cx="7626558" cy="5112569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fr-BE" sz="3600" i="1" dirty="0"/>
              <a:t>Gestion de la production ECS</a:t>
            </a:r>
          </a:p>
          <a:p>
            <a:pPr lvl="1">
              <a:buFontTx/>
              <a:buChar char="-"/>
            </a:pPr>
            <a:r>
              <a:rPr lang="fr-BE" sz="3200" i="1" dirty="0"/>
              <a:t>Boucle sanitaire ?</a:t>
            </a:r>
          </a:p>
          <a:p>
            <a:pPr lvl="1">
              <a:buFontTx/>
              <a:buChar char="-"/>
            </a:pPr>
            <a:r>
              <a:rPr lang="fr-BE" sz="3200" i="1" dirty="0"/>
              <a:t>Légionellose ? Débit et température</a:t>
            </a:r>
          </a:p>
          <a:p>
            <a:pPr lvl="1">
              <a:buFontTx/>
              <a:buChar char="-"/>
            </a:pPr>
            <a:r>
              <a:rPr lang="fr-BE" sz="3200" i="1" dirty="0"/>
              <a:t>Régime de température ?</a:t>
            </a:r>
          </a:p>
          <a:p>
            <a:pPr lvl="1">
              <a:buFontTx/>
              <a:buChar char="-"/>
            </a:pPr>
            <a:r>
              <a:rPr lang="fr-BE" sz="3200" i="1" dirty="0"/>
              <a:t>Fonctionnement estival ?</a:t>
            </a:r>
          </a:p>
          <a:p>
            <a:pPr lvl="1">
              <a:buFontTx/>
              <a:buChar char="-"/>
            </a:pPr>
            <a:r>
              <a:rPr lang="fr-BE" sz="3200" i="1" dirty="0"/>
              <a:t>Dureté de l’eau ?</a:t>
            </a:r>
          </a:p>
          <a:p>
            <a:pPr lvl="0"/>
            <a:endParaRPr lang="fr-BE" sz="1050" dirty="0"/>
          </a:p>
          <a:p>
            <a:pPr lvl="0">
              <a:buFont typeface="Symbol"/>
              <a:buChar char="Þ"/>
            </a:pPr>
            <a:endParaRPr lang="fr-B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9221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/>
              <a:t>Eau chaude sanitaire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4. Optimisation énergétique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36C513A-7B7F-4B88-AC21-F097D981C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60" y="3965762"/>
            <a:ext cx="3492995" cy="23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18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21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193914" y="1124743"/>
            <a:ext cx="7626558" cy="5112569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fr-BE" sz="3600" i="1" dirty="0"/>
              <a:t>Uniquement pour les communs</a:t>
            </a:r>
          </a:p>
          <a:p>
            <a:pPr lvl="0">
              <a:buFontTx/>
              <a:buChar char="-"/>
            </a:pPr>
            <a:r>
              <a:rPr lang="fr-BE" sz="3600" i="1" dirty="0"/>
              <a:t>Niveau d’éclairement souhaité ?</a:t>
            </a:r>
          </a:p>
          <a:p>
            <a:pPr lvl="0">
              <a:buFontTx/>
              <a:buChar char="-"/>
            </a:pPr>
            <a:r>
              <a:rPr lang="fr-BE" sz="3600" i="1" dirty="0"/>
              <a:t>Attention robustesse et violabilité </a:t>
            </a:r>
            <a:endParaRPr lang="fr-BE" sz="3200" i="1" dirty="0"/>
          </a:p>
          <a:p>
            <a:pPr lvl="0"/>
            <a:endParaRPr lang="fr-BE" sz="1050" dirty="0"/>
          </a:p>
          <a:p>
            <a:pPr lvl="0">
              <a:buFont typeface="Symbol"/>
              <a:buChar char="Þ"/>
            </a:pPr>
            <a:endParaRPr lang="fr-B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-7535" y="1818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/>
              <a:t>Eclairage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4. Optimisation énergétique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49D3D5F-4B77-42BF-B224-68DB527310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3645024"/>
            <a:ext cx="3600400" cy="1507683"/>
          </a:xfrm>
          <a:prstGeom prst="rect">
            <a:avLst/>
          </a:prstGeom>
        </p:spPr>
      </p:pic>
      <p:pic>
        <p:nvPicPr>
          <p:cNvPr id="11" name="Image 10" descr="Résultat de recherche d'images pour &quot;trilux arimo&quot;">
            <a:hlinkClick r:id="rId3" tgtFrame="&quot;_blank&quot;"/>
            <a:extLst>
              <a:ext uri="{FF2B5EF4-FFF2-40B4-BE49-F238E27FC236}">
                <a16:creationId xmlns:a16="http://schemas.microsoft.com/office/drawing/2014/main" xmlns="" id="{EA6EFBCE-4A58-4C3E-A392-AA5B0F45F4B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b="32401"/>
          <a:stretch/>
        </p:blipFill>
        <p:spPr bwMode="auto">
          <a:xfrm>
            <a:off x="5796136" y="3868768"/>
            <a:ext cx="1944216" cy="1144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287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22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193914" y="1124743"/>
            <a:ext cx="7626558" cy="5112569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fr-BE" sz="3600" i="1" dirty="0"/>
              <a:t>Comment exploiter l’électricité produite (cogénération – photovoltaïque – éolien)</a:t>
            </a:r>
          </a:p>
          <a:p>
            <a:pPr lvl="0">
              <a:buFontTx/>
              <a:buChar char="-"/>
            </a:pPr>
            <a:r>
              <a:rPr lang="fr-BE" sz="3600" i="1" dirty="0"/>
              <a:t>Intégration dans les installations existantes</a:t>
            </a:r>
          </a:p>
          <a:p>
            <a:pPr lvl="1">
              <a:buFontTx/>
              <a:buChar char="-"/>
            </a:pPr>
            <a:r>
              <a:rPr lang="fr-BE" sz="3200" i="1" dirty="0"/>
              <a:t>Raccordement électrique</a:t>
            </a:r>
          </a:p>
          <a:p>
            <a:pPr lvl="1">
              <a:buFontTx/>
              <a:buChar char="-"/>
            </a:pPr>
            <a:r>
              <a:rPr lang="fr-BE" sz="3200" i="1" dirty="0"/>
              <a:t>Raccordement hydraulique</a:t>
            </a:r>
            <a:endParaRPr lang="fr-BE" sz="1050" dirty="0"/>
          </a:p>
          <a:p>
            <a:pPr lvl="0">
              <a:buFont typeface="Symbol"/>
              <a:buChar char="Þ"/>
            </a:pPr>
            <a:endParaRPr lang="fr-B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2233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/>
              <a:t>Energies renouvelables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4. Optimisation énergétique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096564E-9352-47AD-8B2E-ED825403D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8304" y="3814112"/>
            <a:ext cx="128214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92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23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0" y="20308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/>
              <a:t>Rentabilité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4. Optimisation énergétique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xmlns="" id="{0CA0BB8B-4F16-4A1B-8E85-63A4EF29F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258360"/>
              </p:ext>
            </p:extLst>
          </p:nvPr>
        </p:nvGraphicFramePr>
        <p:xfrm>
          <a:off x="1259632" y="1052736"/>
          <a:ext cx="75608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572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FA5E5A-3E32-4834-9A34-EE469B479A1D}"/>
              </a:ext>
            </a:extLst>
          </p:cNvPr>
          <p:cNvSpPr/>
          <p:nvPr/>
        </p:nvSpPr>
        <p:spPr>
          <a:xfrm>
            <a:off x="0" y="4725144"/>
            <a:ext cx="914400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 de 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Introduction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Mise en place d’un plan de rénovation énergétique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Bilan énergétique d’un immeuble de logements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Optimisation énergétique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24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6525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25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258888" y="1124744"/>
            <a:ext cx="7201544" cy="500141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fr-BE" altLang="fr-FR" dirty="0">
                <a:sym typeface="Wingdings" pitchFamily="2" charset="2"/>
              </a:rPr>
              <a:t>Disposer de données fiables</a:t>
            </a:r>
          </a:p>
          <a:p>
            <a:pPr lvl="1">
              <a:lnSpc>
                <a:spcPct val="150000"/>
              </a:lnSpc>
            </a:pPr>
            <a:r>
              <a:rPr lang="fr-BE" altLang="fr-FR" dirty="0">
                <a:sym typeface="Wingdings" pitchFamily="2" charset="2"/>
              </a:rPr>
              <a:t>Planning à long terme</a:t>
            </a:r>
          </a:p>
          <a:p>
            <a:pPr lvl="1">
              <a:lnSpc>
                <a:spcPct val="150000"/>
              </a:lnSpc>
            </a:pPr>
            <a:r>
              <a:rPr lang="fr-BE" altLang="fr-FR" dirty="0">
                <a:sym typeface="Wingdings" pitchFamily="2" charset="2"/>
              </a:rPr>
              <a:t>Effets collatéraux</a:t>
            </a:r>
          </a:p>
          <a:p>
            <a:pPr lvl="1">
              <a:lnSpc>
                <a:spcPct val="150000"/>
              </a:lnSpc>
            </a:pPr>
            <a:r>
              <a:rPr lang="fr-BE" altLang="fr-FR" dirty="0">
                <a:sym typeface="Wingdings" pitchFamily="2" charset="2"/>
              </a:rPr>
              <a:t>Complexité d’intervention sur des installations existantes</a:t>
            </a:r>
          </a:p>
          <a:p>
            <a:pPr lvl="1">
              <a:lnSpc>
                <a:spcPct val="150000"/>
              </a:lnSpc>
            </a:pPr>
            <a:r>
              <a:rPr lang="fr-BE" altLang="fr-FR" dirty="0">
                <a:sym typeface="Wingdings" pitchFamily="2" charset="2"/>
              </a:rPr>
              <a:t>Phasage des travaux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676"/>
          </a:xfrm>
        </p:spPr>
        <p:txBody>
          <a:bodyPr>
            <a:noAutofit/>
          </a:bodyPr>
          <a:lstStyle/>
          <a:p>
            <a:pPr marL="536575"/>
            <a:r>
              <a:rPr lang="fr-BE" sz="4400" dirty="0"/>
              <a:t>Conclusions</a:t>
            </a: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5. CONCLUSIONS</a:t>
            </a:r>
          </a:p>
        </p:txBody>
      </p:sp>
    </p:spTree>
    <p:extLst>
      <p:ext uri="{BB962C8B-B14F-4D97-AF65-F5344CB8AC3E}">
        <p14:creationId xmlns:p14="http://schemas.microsoft.com/office/powerpoint/2010/main" val="670875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26</a:t>
            </a:fld>
            <a:endParaRPr lang="fr-BE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31640" y="3671649"/>
            <a:ext cx="3024336" cy="1954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Bureau A+ Concept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Rue du Tilleul, 54</a:t>
            </a:r>
            <a:endParaRPr kumimoji="0" lang="fr-BE" altLang="fr-F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B-4432 Alleur – Belgique</a:t>
            </a:r>
            <a:endParaRPr kumimoji="0" lang="fr-BE" altLang="fr-F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 tel:    +32(0)4 223.78.00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7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 </a:t>
            </a:r>
            <a:r>
              <a:rPr kumimoji="0" lang="en-US" altLang="fr-FR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info@aplusconcept.be</a:t>
            </a:r>
            <a:endParaRPr kumimoji="0" lang="en-US" altLang="fr-FR" b="0" i="0" u="none" strike="noStrike" cap="none" normalizeH="0" baseline="0" dirty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176213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</a:pPr>
            <a:r>
              <a:rPr lang="en-US" altLang="fr-FR" dirty="0">
                <a:latin typeface="Calibri" pitchFamily="34" charset="0"/>
                <a:cs typeface="Times New Roman" pitchFamily="18" charset="0"/>
                <a:hlinkClick r:id="rId3"/>
              </a:rPr>
              <a:t>www.aplusconcept.be</a:t>
            </a:r>
            <a:r>
              <a:rPr lang="en-US" altLang="fr-FR" dirty="0">
                <a:latin typeface="Calibri" pitchFamily="34" charset="0"/>
                <a:cs typeface="Times New Roman" pitchFamily="18" charset="0"/>
              </a:rPr>
              <a:t> </a:t>
            </a:r>
            <a:endParaRPr kumimoji="0" lang="en-US" altLang="fr-FR" sz="4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56625"/>
            <a:ext cx="3816424" cy="404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331640" y="1256625"/>
            <a:ext cx="3384376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BE" altLang="fr-FR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Boris </a:t>
            </a:r>
            <a:r>
              <a:rPr lang="fr-BE" sz="2400" dirty="0"/>
              <a:t>Defays</a:t>
            </a:r>
          </a:p>
          <a:p>
            <a:pPr marL="184150" indent="-3175"/>
            <a:r>
              <a:rPr lang="fr-BE" dirty="0"/>
              <a:t>Responsable du département énergie et développement durable</a:t>
            </a:r>
          </a:p>
          <a:p>
            <a:r>
              <a:rPr lang="fr-BE" dirty="0"/>
              <a:t>   </a:t>
            </a:r>
            <a:r>
              <a:rPr lang="fr-BE" dirty="0" err="1"/>
              <a:t>Licensed</a:t>
            </a:r>
            <a:r>
              <a:rPr lang="fr-BE" dirty="0"/>
              <a:t> BREEAM </a:t>
            </a:r>
            <a:r>
              <a:rPr lang="fr-BE" dirty="0" err="1"/>
              <a:t>Assessor</a:t>
            </a:r>
            <a:endParaRPr lang="fr-BE" dirty="0"/>
          </a:p>
          <a:p>
            <a:r>
              <a:rPr lang="en-US" dirty="0"/>
              <a:t>   +32(0)498.69.73.38</a:t>
            </a:r>
            <a:endParaRPr lang="fr-BE" dirty="0"/>
          </a:p>
          <a:p>
            <a:pPr marL="180975"/>
            <a:r>
              <a:rPr lang="fr-BE" dirty="0">
                <a:hlinkClick r:id="rId5"/>
              </a:rPr>
              <a:t>b.defays@aplusconcept.be</a:t>
            </a:r>
            <a:endParaRPr lang="fr-BE" dirty="0"/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676"/>
          </a:xfrm>
        </p:spPr>
        <p:txBody>
          <a:bodyPr>
            <a:noAutofit/>
          </a:bodyPr>
          <a:lstStyle/>
          <a:p>
            <a:pPr marL="536575"/>
            <a:r>
              <a:rPr lang="fr-BE" sz="4400" dirty="0"/>
              <a:t>Nous contacter</a:t>
            </a:r>
          </a:p>
        </p:txBody>
      </p:sp>
      <p:sp>
        <p:nvSpPr>
          <p:cNvPr id="12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A+ CONCEPT</a:t>
            </a:r>
          </a:p>
        </p:txBody>
      </p:sp>
    </p:spTree>
    <p:extLst>
      <p:ext uri="{BB962C8B-B14F-4D97-AF65-F5344CB8AC3E}">
        <p14:creationId xmlns:p14="http://schemas.microsoft.com/office/powerpoint/2010/main" val="320037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27</a:t>
            </a:fld>
            <a:endParaRPr lang="fr-B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858044" y="512890"/>
            <a:ext cx="7427912" cy="9237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BE" altLang="fr-FR" sz="8000" b="1" dirty="0"/>
              <a:t>Merci de votre attention</a:t>
            </a:r>
          </a:p>
          <a:p>
            <a:pPr marL="0" indent="0" algn="ctr">
              <a:buNone/>
            </a:pPr>
            <a:endParaRPr lang="fr-BE" altLang="fr-FR" sz="66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B341A24-0592-42E3-8310-85D4A0FB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8748465" cy="17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6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FA5E5A-3E32-4834-9A34-EE469B479A1D}"/>
              </a:ext>
            </a:extLst>
          </p:cNvPr>
          <p:cNvSpPr/>
          <p:nvPr/>
        </p:nvSpPr>
        <p:spPr>
          <a:xfrm>
            <a:off x="0" y="1772816"/>
            <a:ext cx="914400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 de 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Mise en place d’un plan de rénovation énergétique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Bilan énergétique d’un immeuble de logements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Optimisation énergétique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7604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4</a:t>
            </a:fld>
            <a:endParaRPr lang="fr-BE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1080041" y="1125887"/>
            <a:ext cx="6730280" cy="13243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/>
              <a:t>Bureau d’étude Techniques Spéciales et Optimisation énergétique / Développement durable</a:t>
            </a:r>
          </a:p>
          <a:p>
            <a:r>
              <a:rPr lang="fr-BE" sz="2400" dirty="0"/>
              <a:t>Equipe de 10 personnes</a:t>
            </a:r>
            <a:endParaRPr lang="fr-BE" sz="1800" dirty="0"/>
          </a:p>
        </p:txBody>
      </p:sp>
      <p:pic>
        <p:nvPicPr>
          <p:cNvPr id="11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16" y="999820"/>
            <a:ext cx="1136672" cy="120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1080040" y="2276872"/>
            <a:ext cx="7884447" cy="3096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200" dirty="0"/>
              <a:t>TECHNIQUES SUIVIES : Chauffage – Climatisation – Ventilation – Sanitaire – Réseaux enterrés – Electricité basse-moyenne-haute tension – Data / Téléphonie – Contrôle accès / Sécurisation – Sécurité incendie – Eclairage – Ascenseurs – Energies renouvelables – </a:t>
            </a:r>
            <a:r>
              <a:rPr lang="fr-BE" sz="2400" dirty="0"/>
              <a:t>…</a:t>
            </a:r>
          </a:p>
          <a:p>
            <a:r>
              <a:rPr lang="fr-BE" sz="2200" dirty="0"/>
              <a:t>DOMAINE D’EXPERTISE : Projets techniques spéciales –  Audits énergétiques / optimisation –  PEB (RW – RBC) –  Expertises techniques – Certifications environnementales (</a:t>
            </a:r>
            <a:r>
              <a:rPr lang="fr-BE" sz="2000" dirty="0"/>
              <a:t>BREEAM </a:t>
            </a:r>
            <a:r>
              <a:rPr lang="fr-BE" sz="2000" dirty="0" err="1"/>
              <a:t>assessor</a:t>
            </a:r>
            <a:r>
              <a:rPr lang="fr-BE" sz="2000" dirty="0"/>
              <a:t>) </a:t>
            </a:r>
            <a:r>
              <a:rPr lang="fr-BE" sz="2200" dirty="0"/>
              <a:t>–  Bâtiments passifs –  Rénovation – Réseau de chaleur – Simulation dynamique – Biomasse / Biométhanisation </a:t>
            </a:r>
            <a:endParaRPr lang="fr-BE" sz="1800" dirty="0"/>
          </a:p>
          <a:p>
            <a:pPr lvl="0"/>
            <a:endParaRPr lang="fr-BE" sz="2200" dirty="0"/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1097536" y="5123228"/>
            <a:ext cx="7866952" cy="1324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/>
              <a:t>Membres cluster CAP 2020 -  PMP – Plateforme Smart </a:t>
            </a:r>
            <a:r>
              <a:rPr lang="fr-BE" sz="2000" dirty="0" err="1"/>
              <a:t>Cities</a:t>
            </a:r>
            <a:endParaRPr lang="fr-BE" sz="1600" dirty="0"/>
          </a:p>
        </p:txBody>
      </p:sp>
      <p:pic>
        <p:nvPicPr>
          <p:cNvPr id="17" name="Image 1" descr="logo_fonc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702735"/>
            <a:ext cx="989360" cy="33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0.gstatic.com/images?q=tbn:ANd9GcTVtzIWb-ktozOMy8Mr1gWqiycZgJaiNcn72GeHCjPNKMl407dq7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28" y="5702735"/>
            <a:ext cx="928623" cy="4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338302" y="18863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/>
              <a:t>A+ Concept</a:t>
            </a:r>
          </a:p>
        </p:txBody>
      </p:sp>
      <p:sp>
        <p:nvSpPr>
          <p:cNvPr id="14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1. INTRODUCTION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1" y="5682581"/>
            <a:ext cx="1198077" cy="32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25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5</a:t>
            </a:fld>
            <a:endParaRPr lang="fr-BE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dirty="0"/>
          </a:p>
        </p:txBody>
      </p:sp>
      <p:sp>
        <p:nvSpPr>
          <p:cNvPr id="20" name="ZoneTexte 19"/>
          <p:cNvSpPr txBox="1"/>
          <p:nvPr/>
        </p:nvSpPr>
        <p:spPr>
          <a:xfrm>
            <a:off x="1331640" y="218039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/>
              <a:t>Comment optimiser ?</a:t>
            </a:r>
          </a:p>
        </p:txBody>
      </p:sp>
      <p:sp>
        <p:nvSpPr>
          <p:cNvPr id="14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1. INTRODUCTION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7E22674D-EC65-4CD6-B5DF-FFEE41CF846F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7" y="1192644"/>
            <a:ext cx="6730280" cy="574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/>
              <a:t>Potentiel important, mais par quoi commencer ?</a:t>
            </a:r>
          </a:p>
          <a:p>
            <a:endParaRPr lang="fr-BE" sz="2400" dirty="0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18A46D09-0299-49A7-BCDF-854A34092F4E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7" y="1931044"/>
            <a:ext cx="6730280" cy="92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/>
              <a:t>Qui contacter : Architecte, auditeur, installateur, conseiller énergie, … ?</a:t>
            </a:r>
          </a:p>
          <a:p>
            <a:endParaRPr lang="fr-BE" sz="2400" dirty="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xmlns="" id="{A8B8CD74-3175-4C8E-B625-8FCC5BDACF09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7" y="2987914"/>
            <a:ext cx="6730280" cy="92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/>
              <a:t>Comment payer les travaux ? Primes ?</a:t>
            </a:r>
          </a:p>
          <a:p>
            <a:endParaRPr lang="fr-BE" sz="2400" dirty="0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xmlns="" id="{BC68099B-2167-4076-B3CE-9A79F29230E9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7" y="3763948"/>
            <a:ext cx="6730280" cy="92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/>
              <a:t>Impact sur l’exploitation du bâtiment ?</a:t>
            </a:r>
          </a:p>
          <a:p>
            <a:endParaRPr lang="fr-BE" sz="2400" dirty="0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xmlns="" id="{FD646826-E698-495D-951B-11A50FA3A3BD}"/>
              </a:ext>
            </a:extLst>
          </p:cNvPr>
          <p:cNvSpPr txBox="1">
            <a:spLocks noChangeArrowheads="1"/>
          </p:cNvSpPr>
          <p:nvPr/>
        </p:nvSpPr>
        <p:spPr>
          <a:xfrm>
            <a:off x="1132051" y="4654373"/>
            <a:ext cx="6730280" cy="92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/>
              <a:t>Cibles à long termes ?</a:t>
            </a:r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20166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FA5E5A-3E32-4834-9A34-EE469B479A1D}"/>
              </a:ext>
            </a:extLst>
          </p:cNvPr>
          <p:cNvSpPr/>
          <p:nvPr/>
        </p:nvSpPr>
        <p:spPr>
          <a:xfrm>
            <a:off x="5894" y="2492896"/>
            <a:ext cx="914400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 de 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Introduction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place d’un plan de rénovation énergétique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Bilan énergétique d’un immeuble de logements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Optimisation énergétique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078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4400" dirty="0"/>
              <a:t>Plan de rénovation énergétique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7</a:t>
            </a:fld>
            <a:endParaRPr lang="fr-BE"/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375" y="985370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2. Plan de rénovation énergétique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6FD09DBA-FA3B-40B5-B495-E898E8043090}"/>
              </a:ext>
            </a:extLst>
          </p:cNvPr>
          <p:cNvSpPr txBox="1">
            <a:spLocks noChangeArrowheads="1"/>
          </p:cNvSpPr>
          <p:nvPr/>
        </p:nvSpPr>
        <p:spPr>
          <a:xfrm>
            <a:off x="1206860" y="1196752"/>
            <a:ext cx="7253572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BE" sz="3300" u="sng" dirty="0"/>
              <a:t>Intérêts</a:t>
            </a:r>
          </a:p>
          <a:p>
            <a:pPr>
              <a:lnSpc>
                <a:spcPct val="150000"/>
              </a:lnSpc>
            </a:pPr>
            <a:r>
              <a:rPr lang="fr-BE" sz="2800" dirty="0"/>
              <a:t>Eviter de prendre des décisions dans l’urgence</a:t>
            </a:r>
          </a:p>
          <a:p>
            <a:pPr>
              <a:lnSpc>
                <a:spcPct val="150000"/>
              </a:lnSpc>
            </a:pPr>
            <a:r>
              <a:rPr lang="fr-BE" sz="2800" dirty="0"/>
              <a:t>Vision à long terme</a:t>
            </a:r>
          </a:p>
          <a:p>
            <a:pPr>
              <a:lnSpc>
                <a:spcPct val="150000"/>
              </a:lnSpc>
            </a:pPr>
            <a:r>
              <a:rPr lang="fr-BE" sz="2800" dirty="0"/>
              <a:t>Profiter d’effets levier</a:t>
            </a:r>
          </a:p>
          <a:p>
            <a:pPr>
              <a:lnSpc>
                <a:spcPct val="150000"/>
              </a:lnSpc>
            </a:pPr>
            <a:r>
              <a:rPr lang="fr-BE" sz="2800" dirty="0"/>
              <a:t>Eviter l’obsolescence programmée</a:t>
            </a:r>
          </a:p>
          <a:p>
            <a:pPr>
              <a:lnSpc>
                <a:spcPct val="150000"/>
              </a:lnSpc>
            </a:pPr>
            <a:r>
              <a:rPr lang="fr-BE" sz="2800" dirty="0"/>
              <a:t>Problématiques spécifiques : amiante, impétrants, …</a:t>
            </a:r>
          </a:p>
          <a:p>
            <a:pPr>
              <a:lnSpc>
                <a:spcPct val="150000"/>
              </a:lnSpc>
            </a:pPr>
            <a:r>
              <a:rPr lang="fr-BE" sz="2800" dirty="0"/>
              <a:t>Recours aux énergies renouvelables</a:t>
            </a:r>
          </a:p>
          <a:p>
            <a:pPr>
              <a:lnSpc>
                <a:spcPct val="150000"/>
              </a:lnSpc>
            </a:pPr>
            <a:r>
              <a:rPr lang="fr-BE" sz="2800" dirty="0"/>
              <a:t>Monitoring énergétique</a:t>
            </a:r>
          </a:p>
          <a:p>
            <a:pPr>
              <a:lnSpc>
                <a:spcPct val="150000"/>
              </a:lnSpc>
            </a:pP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57799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FA5E5A-3E32-4834-9A34-EE469B479A1D}"/>
              </a:ext>
            </a:extLst>
          </p:cNvPr>
          <p:cNvSpPr/>
          <p:nvPr/>
        </p:nvSpPr>
        <p:spPr>
          <a:xfrm>
            <a:off x="0" y="3195811"/>
            <a:ext cx="914400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 de 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Introduction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Mise en place d’un plan de rénovation énergétique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énergétique d’un immeuble de logements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Optimisation énergétique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BE" b="1" dirty="0"/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1681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123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110D-2BD9-4141-B95C-D04229AA39FD}" type="slidenum">
              <a:rPr lang="fr-BE" smtClean="0"/>
              <a:t>9</a:t>
            </a:fld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1193914" y="1124744"/>
            <a:ext cx="7626558" cy="46434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fr-BE" sz="3600" i="1" dirty="0"/>
              <a:t>Immeuble avant rénovation</a:t>
            </a:r>
          </a:p>
          <a:p>
            <a:pPr lvl="0"/>
            <a:endParaRPr lang="fr-BE" sz="1050" dirty="0"/>
          </a:p>
          <a:p>
            <a:pPr lvl="0">
              <a:buFont typeface="Symbol"/>
              <a:buChar char="Þ"/>
            </a:pPr>
            <a:endParaRPr lang="fr-B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888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/>
              <a:t>Bilan énergétique d’un immeuble de logements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57201" y="980728"/>
            <a:ext cx="658416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b="1" dirty="0">
                <a:solidFill>
                  <a:srgbClr val="00B050"/>
                </a:solidFill>
              </a:rPr>
              <a:t>3. Bilan énergétique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A0267344-E14C-4F31-B999-B83F99559129}"/>
              </a:ext>
            </a:extLst>
          </p:cNvPr>
          <p:cNvSpPr txBox="1">
            <a:spLocks noChangeArrowheads="1"/>
          </p:cNvSpPr>
          <p:nvPr/>
        </p:nvSpPr>
        <p:spPr>
          <a:xfrm>
            <a:off x="1226773" y="1745432"/>
            <a:ext cx="7626558" cy="464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BE" sz="2400" b="1" u="sng" dirty="0"/>
              <a:t>Pertes enveloppe</a:t>
            </a:r>
          </a:p>
          <a:p>
            <a:pPr algn="ctr"/>
            <a:endParaRPr lang="fr-BE" sz="700" b="1" u="sng" dirty="0"/>
          </a:p>
          <a:p>
            <a:pPr algn="ctr">
              <a:buFont typeface="Symbol"/>
              <a:buChar char="Þ"/>
            </a:pPr>
            <a:endParaRPr lang="fr-BE" sz="2000" b="1" u="sng" dirty="0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xmlns="" id="{04219E55-4E9F-4839-B4F0-86025C6C6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929889"/>
              </p:ext>
            </p:extLst>
          </p:nvPr>
        </p:nvGraphicFramePr>
        <p:xfrm>
          <a:off x="1193914" y="2393206"/>
          <a:ext cx="7842582" cy="355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63052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6404</TotalTime>
  <Words>747</Words>
  <Application>Microsoft Office PowerPoint</Application>
  <PresentationFormat>Affichage à l'écran (4:3)</PresentationFormat>
  <Paragraphs>206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Salon Habitat  Rénovation d’immeubles de logements</vt:lpstr>
      <vt:lpstr>Plan de la présentation</vt:lpstr>
      <vt:lpstr>Plan de la présentation</vt:lpstr>
      <vt:lpstr>Présentation PowerPoint</vt:lpstr>
      <vt:lpstr>Présentation PowerPoint</vt:lpstr>
      <vt:lpstr>Plan de la présentation</vt:lpstr>
      <vt:lpstr>Présentation PowerPoint</vt:lpstr>
      <vt:lpstr>Plan de la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 de la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 de la présentation</vt:lpstr>
      <vt:lpstr>Conclusions</vt:lpstr>
      <vt:lpstr>Nous contacter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Réhabilitation d’un ensemble de bureaux rue du Cerf à Genval</dc:title>
  <dc:creator>Boris Defays</dc:creator>
  <cp:lastModifiedBy>Heukmes Michel</cp:lastModifiedBy>
  <cp:revision>402</cp:revision>
  <cp:lastPrinted>2013-09-18T10:03:38Z</cp:lastPrinted>
  <dcterms:created xsi:type="dcterms:W3CDTF">2013-09-11T07:25:44Z</dcterms:created>
  <dcterms:modified xsi:type="dcterms:W3CDTF">2017-11-24T19:58:27Z</dcterms:modified>
</cp:coreProperties>
</file>